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sldIdLst>
    <p:sldId id="578" r:id="rId2"/>
    <p:sldId id="614" r:id="rId3"/>
    <p:sldId id="610" r:id="rId4"/>
    <p:sldId id="615" r:id="rId5"/>
    <p:sldId id="616" r:id="rId6"/>
    <p:sldId id="617" r:id="rId7"/>
    <p:sldId id="618" r:id="rId8"/>
    <p:sldId id="619" r:id="rId9"/>
    <p:sldId id="620" r:id="rId10"/>
    <p:sldId id="621" r:id="rId11"/>
    <p:sldId id="622" r:id="rId12"/>
    <p:sldId id="623" r:id="rId13"/>
    <p:sldId id="624" r:id="rId14"/>
    <p:sldId id="625" r:id="rId15"/>
    <p:sldId id="626" r:id="rId16"/>
    <p:sldId id="627" r:id="rId17"/>
    <p:sldId id="628" r:id="rId18"/>
    <p:sldId id="629" r:id="rId19"/>
    <p:sldId id="630" r:id="rId20"/>
    <p:sldId id="631" r:id="rId21"/>
    <p:sldId id="602" r:id="rId22"/>
    <p:sldId id="612" r:id="rId23"/>
    <p:sldId id="632" r:id="rId24"/>
    <p:sldId id="633" r:id="rId25"/>
    <p:sldId id="613" r:id="rId26"/>
    <p:sldId id="634" r:id="rId27"/>
    <p:sldId id="603" r:id="rId28"/>
    <p:sldId id="604" r:id="rId29"/>
    <p:sldId id="605" r:id="rId30"/>
    <p:sldId id="608" r:id="rId31"/>
    <p:sldId id="606" r:id="rId32"/>
    <p:sldId id="635" r:id="rId33"/>
    <p:sldId id="582" r:id="rId34"/>
    <p:sldId id="636" r:id="rId35"/>
    <p:sldId id="583" r:id="rId36"/>
    <p:sldId id="580" r:id="rId37"/>
    <p:sldId id="581" r:id="rId38"/>
    <p:sldId id="591" r:id="rId39"/>
    <p:sldId id="609" r:id="rId40"/>
    <p:sldId id="584" r:id="rId41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3" d="100"/>
          <a:sy n="103" d="100"/>
        </p:scale>
        <p:origin x="417" y="6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A12DC10-BC87-4471-B69D-133B2E95094D}" type="datetimeFigureOut">
              <a:rPr lang="en-US" smtClean="0"/>
              <a:t>11/27/2019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FE41B-A6BB-44FA-AA7C-004F53476F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71399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b="1" dirty="0"/>
              <a:t>Core Slides:	1-20</a:t>
            </a:r>
          </a:p>
          <a:p>
            <a:pPr eaLnBrk="1" hangingPunct="1"/>
            <a:r>
              <a:rPr lang="en-US" altLang="en-US" b="1" dirty="0"/>
              <a:t>Comprehensive Slides:	21-40</a:t>
            </a:r>
          </a:p>
          <a:p>
            <a:pPr eaLnBrk="1" hangingPunct="1"/>
            <a:r>
              <a:rPr lang="en-US" altLang="en-US" b="1" dirty="0"/>
              <a:t>Instructors</a:t>
            </a:r>
            <a:r>
              <a:rPr lang="en-US" altLang="en-US" b="1" baseline="0" dirty="0"/>
              <a:t> can </a:t>
            </a:r>
          </a:p>
          <a:p>
            <a:pPr lvl="1" eaLnBrk="1" hangingPunct="1"/>
            <a:r>
              <a:rPr lang="en-US" altLang="en-US" b="1" baseline="0" dirty="0"/>
              <a:t>Direct learners to TaxSlayer Practice Lab Video “Entering basic income” for prep homework</a:t>
            </a:r>
          </a:p>
          <a:p>
            <a:pPr lvl="1" eaLnBrk="1" hangingPunct="1"/>
            <a:r>
              <a:rPr lang="en-US" altLang="en-US" b="1" baseline="0" dirty="0"/>
              <a:t>Encourage use of P4012 for software assistance</a:t>
            </a:r>
            <a:endParaRPr lang="en-US" altLang="en-US" b="1" dirty="0"/>
          </a:p>
          <a:p>
            <a:pPr eaLnBrk="1" hangingPunct="1"/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782207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7680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b="1" dirty="0"/>
              <a:t>Code D will add Form 8880 to the return (may need</a:t>
            </a:r>
            <a:r>
              <a:rPr lang="en-US" altLang="en-US" b="1" baseline="0" dirty="0"/>
              <a:t> to make additional entries to it)</a:t>
            </a:r>
            <a:endParaRPr lang="en-US" altLang="en-US" b="1" dirty="0"/>
          </a:p>
          <a:p>
            <a:pPr>
              <a:buFontTx/>
              <a:buChar char="•"/>
            </a:pPr>
            <a:r>
              <a:rPr lang="en-US" altLang="en-US" b="1" dirty="0"/>
              <a:t>Code DD is informational only and does not affect the income tax return</a:t>
            </a:r>
          </a:p>
          <a:p>
            <a:pPr>
              <a:buFontTx/>
              <a:buChar char="•"/>
            </a:pPr>
            <a:r>
              <a:rPr lang="en-US" altLang="en-US" b="1" dirty="0"/>
              <a:t>All codes as shown on W-2 should be input into TaxSlayer (or “other” in box 14</a:t>
            </a:r>
            <a:r>
              <a:rPr lang="en-US" altLang="en-US" b="1" baseline="0" dirty="0"/>
              <a:t> data, if needed)</a:t>
            </a:r>
            <a:endParaRPr lang="en-US" altLang="en-US" b="1" dirty="0"/>
          </a:p>
          <a:p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734398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7987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Char char="•"/>
            </a:pPr>
            <a:r>
              <a:rPr lang="en-US" altLang="en-US" b="1" dirty="0"/>
              <a:t>If box 14 has “401k”</a:t>
            </a:r>
          </a:p>
          <a:p>
            <a:pPr marL="664476" lvl="1" indent="-181221" eaLnBrk="1" hangingPunct="1">
              <a:buFontTx/>
              <a:buChar char="•"/>
            </a:pPr>
            <a:r>
              <a:rPr lang="en-US" altLang="en-US" b="1" dirty="0"/>
              <a:t>Leave in box 14 and select from drop-down</a:t>
            </a:r>
            <a:r>
              <a:rPr lang="en-US" altLang="en-US" b="1" baseline="0" dirty="0"/>
              <a:t> list </a:t>
            </a:r>
            <a:r>
              <a:rPr lang="en-US" altLang="en-US" b="1" dirty="0"/>
              <a:t>that it qualifies or not for Form 8880 retirement savers credit (next</a:t>
            </a:r>
            <a:r>
              <a:rPr lang="en-US" altLang="en-US" b="1" baseline="0" dirty="0"/>
              <a:t> </a:t>
            </a:r>
            <a:r>
              <a:rPr lang="en-US" altLang="en-US" b="1" dirty="0"/>
              <a:t>slide)</a:t>
            </a:r>
          </a:p>
          <a:p>
            <a:pPr>
              <a:buFontTx/>
              <a:buChar char="•"/>
            </a:pPr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5718049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808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With Statutory Employee checked, clicking </a:t>
            </a:r>
            <a:r>
              <a:rPr lang="en-US" altLang="en-US" b="1" dirty="0"/>
              <a:t>Continue</a:t>
            </a:r>
            <a:r>
              <a:rPr lang="en-US" altLang="en-US" dirty="0"/>
              <a:t>, should cause TaxSlayer to ask if want to now go to Schedule C (see Business Income lesson)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altLang="en-US" dirty="0"/>
              <a:t>Click </a:t>
            </a:r>
            <a:r>
              <a:rPr lang="en-US" altLang="en-US" b="1" dirty="0"/>
              <a:t>Continue</a:t>
            </a:r>
            <a:r>
              <a:rPr lang="en-US" altLang="en-US" dirty="0"/>
              <a:t> again to complete the W-2</a:t>
            </a:r>
            <a:r>
              <a:rPr lang="en-US" altLang="en-US" baseline="0" dirty="0"/>
              <a:t> and move through </a:t>
            </a:r>
            <a:r>
              <a:rPr lang="en-US" altLang="en-US" dirty="0"/>
              <a:t>the return</a:t>
            </a:r>
          </a:p>
          <a:p>
            <a:pPr marL="181221" indent="-181221">
              <a:buFontTx/>
              <a:buChar char="•"/>
            </a:pPr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954428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defRPr/>
            </a:pPr>
            <a:r>
              <a:rPr lang="en-US" altLang="en-US" b="1" dirty="0"/>
              <a:t>Emphasize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The interview should have already identified that the 1099-R has code 3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Can look at the prior year’s return for confirmation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Must still ask the question 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Once Taxpayer reaches the minimum retirement age, distribution will remain as retirement income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Some employers report using W-2 instead of 1099-R and that is ok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5610896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/>
              <a:t>If possible, show participants how to look up the instructions in Pub 4012, TaxSlayer, or IRS.gov form W-2 to see all the box 12 codes (https://www.irs.gov/pub/irs-pdf/iw2w3.pdf)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276350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6451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/>
              <a:t>Ministers or certain church works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</a:pPr>
            <a:r>
              <a:rPr lang="en-US" altLang="en-US" b="1" dirty="0"/>
              <a:t>This may be noted in box 14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844199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9830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4725232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549065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10035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This part of QR is done at the end, after all items have been input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83188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9933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Saving for retirement is mentioned here to get thought going as the return is being prepared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It is the taxpayer’s responsibility to manage their tax affairs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May remind them of opportunities to reduce their taxes if they are eligible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206737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</p:spPr>
        <p:txBody>
          <a:bodyPr/>
          <a:lstStyle/>
          <a:p>
            <a:fld id="{A57B7BB8-27B7-4E5E-8021-10B816B54ED2}" type="datetime1">
              <a:rPr lang="en-US" smtClean="0"/>
              <a:t>11/27/2019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1570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10342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b="1" dirty="0"/>
              <a:t>Emphasize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en-US" altLang="en-US" b="1" dirty="0"/>
              <a:t>Any corrections needed must be noted</a:t>
            </a:r>
            <a:r>
              <a:rPr lang="en-US" altLang="en-US" b="1" baseline="0" dirty="0"/>
              <a:t> on the I&amp;I form</a:t>
            </a:r>
            <a:endParaRPr lang="en-US" altLang="en-US" b="1" dirty="0"/>
          </a:p>
          <a:p>
            <a:pPr>
              <a:buFontTx/>
              <a:buChar char="•"/>
            </a:pPr>
            <a:r>
              <a:rPr lang="en-US" altLang="en-US" b="1" dirty="0"/>
              <a:t>The real exit interview is done at the end of the return preparation process</a:t>
            </a:r>
          </a:p>
          <a:p>
            <a:pPr>
              <a:buFontTx/>
              <a:buChar char="•"/>
            </a:pPr>
            <a:r>
              <a:rPr lang="en-US" altLang="en-US" b="1" dirty="0"/>
              <a:t>These exit interview comments are to highlight topics specific to Wages</a:t>
            </a:r>
          </a:p>
          <a:p>
            <a:pPr>
              <a:buFontTx/>
              <a:buChar char="•"/>
            </a:pPr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6167827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r>
              <a:rPr lang="en-US" baseline="0" dirty="0"/>
              <a:t>All Counselors need to be aware of comprehensive topics</a:t>
            </a:r>
          </a:p>
          <a:p>
            <a:r>
              <a:rPr lang="en-US" baseline="0" dirty="0"/>
              <a:t>Experienced counselors should be well-versed and able to find guidance in pub 4012</a:t>
            </a:r>
          </a:p>
          <a:p>
            <a:r>
              <a:rPr lang="en-US" baseline="0" dirty="0"/>
              <a:t>Topics considered comprehensive (some because they are rarely seen):</a:t>
            </a:r>
          </a:p>
          <a:p>
            <a:pPr lvl="1"/>
            <a:r>
              <a:rPr lang="en-US" baseline="0" dirty="0"/>
              <a:t>ITIN returns</a:t>
            </a:r>
          </a:p>
          <a:p>
            <a:pPr lvl="1"/>
            <a:r>
              <a:rPr lang="en-US" baseline="0" dirty="0"/>
              <a:t>Substitute W-2 – Form 4852</a:t>
            </a:r>
          </a:p>
          <a:p>
            <a:pPr lvl="1"/>
            <a:r>
              <a:rPr lang="en-US" baseline="0" dirty="0"/>
              <a:t>Zero-wages W-2</a:t>
            </a:r>
          </a:p>
          <a:p>
            <a:pPr lvl="1"/>
            <a:r>
              <a:rPr lang="en-US" baseline="0" dirty="0"/>
              <a:t>Tip income</a:t>
            </a:r>
          </a:p>
          <a:p>
            <a:pPr marL="628650" marR="0" lvl="1" indent="-17145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baseline="0" dirty="0"/>
              <a:t>Taxable scholarships</a:t>
            </a:r>
            <a:endParaRPr lang="en-US" dirty="0"/>
          </a:p>
          <a:p>
            <a:pPr lvl="1"/>
            <a:r>
              <a:rPr lang="en-US" baseline="0" dirty="0"/>
              <a:t>Household worker wages</a:t>
            </a:r>
          </a:p>
          <a:p>
            <a:pPr lvl="1"/>
            <a:r>
              <a:rPr lang="en-US" baseline="0" dirty="0"/>
              <a:t>Prisoner income</a:t>
            </a:r>
          </a:p>
          <a:p>
            <a:pPr lvl="1"/>
            <a:r>
              <a:rPr lang="en-US" baseline="0" dirty="0"/>
              <a:t>Medicaid waiver wages – see separate lesson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490915217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1784113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buNone/>
              <a:defRPr/>
            </a:pPr>
            <a:r>
              <a:rPr lang="en-US" b="1" dirty="0"/>
              <a:t>Emphasize 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/>
              <a:t>ITIN returns can be e-filed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/>
              <a:t>Not be eligible for all benefits (e.g. EIC)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endParaRPr lang="en-US" b="1" dirty="0"/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409369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5656472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7790193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8806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•"/>
            </a:pPr>
            <a:r>
              <a:rPr lang="en-US" altLang="en-US" b="1" dirty="0"/>
              <a:t>Rare situation</a:t>
            </a:r>
          </a:p>
          <a:p>
            <a:pPr>
              <a:buFontTx/>
              <a:buChar char="•"/>
            </a:pPr>
            <a:r>
              <a:rPr lang="en-US" altLang="en-US" b="1" dirty="0"/>
              <a:t>Always check with LC/ QR for guidance if unsure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786289695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If taxpayer is in an occupation that receives tips, inquiry should be made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altLang="en-US" b="1" dirty="0"/>
              <a:t>Pub 531 Reporting Tip Income</a:t>
            </a:r>
          </a:p>
          <a:p>
            <a:pPr marL="171450" marR="0" lvl="0" indent="-17145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en-US" b="1" dirty="0"/>
              <a:t>IRS prints free tip logs that Taxpayers can order from IRS.gov or by phone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3963462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b="1" baseline="0" dirty="0"/>
              <a:t>The law says </a:t>
            </a:r>
            <a:r>
              <a:rPr lang="en-US" altLang="en-US" b="1" dirty="0"/>
              <a:t>Allocated tips are </a:t>
            </a:r>
            <a:r>
              <a:rPr lang="en-US" altLang="en-US" b="1" baseline="0" dirty="0"/>
              <a:t>at least 8% unless employee keeps a good log</a:t>
            </a:r>
            <a:endParaRPr lang="en-US" altLang="en-US" b="1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74224248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4367676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</p:spPr>
        <p:txBody>
          <a:bodyPr/>
          <a:lstStyle/>
          <a:p>
            <a:fld id="{50136268-56B4-4DAE-81CF-D25BE87B067A}" type="datetime1">
              <a:rPr lang="en-US" smtClean="0"/>
              <a:t>11/27/2019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51638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66218374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879513614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lvl="1" indent="-181221">
              <a:buFontTx/>
              <a:buChar char="•"/>
            </a:pPr>
            <a:r>
              <a:rPr lang="en-US" altLang="en-US" b="1" dirty="0"/>
              <a:t>The</a:t>
            </a:r>
            <a:r>
              <a:rPr lang="en-US" altLang="en-US" b="1" baseline="0" dirty="0"/>
              <a:t> amount of taxable scholarships is input after all other items have been entered.</a:t>
            </a:r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822644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952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lvl="1" indent="-181221">
              <a:buFontTx/>
              <a:buChar char="•"/>
            </a:pPr>
            <a:r>
              <a:rPr lang="en-US" altLang="en-US" b="1" dirty="0"/>
              <a:t>Scholarship</a:t>
            </a:r>
            <a:r>
              <a:rPr lang="en-US" altLang="en-US" b="1" baseline="0" dirty="0"/>
              <a:t> income is considered earned income when determining the filing requirement</a:t>
            </a:r>
            <a:endParaRPr lang="en-US" altLang="en-US" b="1" dirty="0"/>
          </a:p>
          <a:p>
            <a:pPr marL="181221" lvl="1" indent="-181221">
              <a:buFontTx/>
              <a:buChar char="•"/>
            </a:pPr>
            <a:r>
              <a:rPr lang="en-US" altLang="en-US" b="1" dirty="0"/>
              <a:t>Once</a:t>
            </a:r>
            <a:r>
              <a:rPr lang="en-US" altLang="en-US" b="1" baseline="0" dirty="0"/>
              <a:t> there is a filing requirement and the scholarship income is entered on the tax return, scholarship income becomes unearned income</a:t>
            </a:r>
          </a:p>
          <a:p>
            <a:pPr marL="181221" lvl="1" indent="-181221">
              <a:buFontTx/>
              <a:buChar char="•"/>
            </a:pPr>
            <a:endParaRPr lang="en-US" altLang="en-US" b="1" baseline="0" dirty="0"/>
          </a:p>
          <a:p>
            <a:pPr marL="181221" lvl="1" indent="-181221">
              <a:buFontTx/>
              <a:buChar char="•"/>
            </a:pPr>
            <a:r>
              <a:rPr lang="en-US" altLang="en-US" b="1" baseline="0" dirty="0"/>
              <a:t>Scholarship income of $10,000 (considered earned income when determining filing requirement) alone – student has no other income – will not trigger a filing requirement: Single student not required to file</a:t>
            </a:r>
          </a:p>
          <a:p>
            <a:pPr marL="181221" lvl="1" indent="-181221">
              <a:buFontTx/>
              <a:buChar char="•"/>
            </a:pPr>
            <a:r>
              <a:rPr lang="en-US" altLang="en-US" b="1" baseline="0" dirty="0"/>
              <a:t>Scholarship income of $10,000 and W-2 income of $3,000 exceeds filing requirement threshold: Single student is required to file</a:t>
            </a:r>
          </a:p>
          <a:p>
            <a:pPr marL="638421" lvl="2" indent="-181221">
              <a:buFontTx/>
              <a:buChar char="•"/>
            </a:pPr>
            <a:r>
              <a:rPr lang="en-US" altLang="en-US" b="1" baseline="0" dirty="0"/>
              <a:t>And this may be a </a:t>
            </a:r>
            <a:r>
              <a:rPr lang="en-US" altLang="en-US" b="1" baseline="0" dirty="0" err="1"/>
              <a:t>kiddie</a:t>
            </a:r>
            <a:r>
              <a:rPr lang="en-US" altLang="en-US" b="1" baseline="0" dirty="0"/>
              <a:t> tax return because student has $10,000 of (now) unearned scholarship income 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40512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None/>
            </a:pPr>
            <a:r>
              <a:rPr lang="en-US" altLang="en-US" b="1" dirty="0"/>
              <a:t>Informational:</a:t>
            </a:r>
          </a:p>
          <a:p>
            <a:r>
              <a:rPr lang="en-US" altLang="en-US" b="1" dirty="0"/>
              <a:t>Payers who pay more than $2,100 in the year or cash</a:t>
            </a:r>
            <a:r>
              <a:rPr lang="en-US" altLang="en-US" b="1" baseline="0" dirty="0"/>
              <a:t> wages of </a:t>
            </a:r>
            <a:r>
              <a:rPr lang="en-US" altLang="en-US" b="1" dirty="0"/>
              <a:t>$1,000 in a quarter must file Schedule H and pay the employment taxes for their household employee</a:t>
            </a:r>
          </a:p>
          <a:p>
            <a:r>
              <a:rPr lang="en-US" altLang="en-US" b="1" dirty="0"/>
              <a:t>Sch H is out of scope</a:t>
            </a:r>
          </a:p>
          <a:p>
            <a:r>
              <a:rPr lang="en-US" altLang="en-US" b="1" dirty="0"/>
              <a:t>Payees must report all their income, even if below the employer reporting limit</a:t>
            </a:r>
          </a:p>
          <a:p>
            <a:r>
              <a:rPr lang="en-US" altLang="en-US" b="1" dirty="0"/>
              <a:t>Informational note W-2</a:t>
            </a:r>
            <a:r>
              <a:rPr lang="en-US" altLang="en-US" b="1" baseline="0" dirty="0"/>
              <a:t>:</a:t>
            </a:r>
          </a:p>
          <a:p>
            <a:pPr lvl="1"/>
            <a:r>
              <a:rPr lang="en-US" altLang="en-US" b="1" dirty="0"/>
              <a:t>No withholding or FICA taxes apply to employee who is related</a:t>
            </a:r>
            <a:r>
              <a:rPr lang="en-US" altLang="en-US" b="1" baseline="0" dirty="0"/>
              <a:t> to the employer as</a:t>
            </a:r>
            <a:r>
              <a:rPr lang="en-US" altLang="en-US" b="1" dirty="0"/>
              <a:t>:</a:t>
            </a:r>
          </a:p>
          <a:p>
            <a:pPr lvl="1"/>
            <a:r>
              <a:rPr lang="en-US" altLang="en-US" b="1" dirty="0"/>
              <a:t>Spouse, child under age 21, (some) parents, or anyone under age 18</a:t>
            </a:r>
          </a:p>
          <a:p>
            <a:pPr lvl="1"/>
            <a:r>
              <a:rPr lang="en-US" altLang="en-US" b="1" dirty="0"/>
              <a:t>Cannot be the employee’s principal occupation (not a test for students)</a:t>
            </a:r>
          </a:p>
          <a:p>
            <a:pPr lvl="1"/>
            <a:r>
              <a:rPr lang="en-US" altLang="en-US" b="1" dirty="0"/>
              <a:t>See Pub 926</a:t>
            </a:r>
          </a:p>
          <a:p>
            <a:r>
              <a:rPr lang="en-US" altLang="en-US" b="1" dirty="0"/>
              <a:t>Some household workers are self-employed, Schedule C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702693976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962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1065903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176405" indent="-176405">
              <a:buFont typeface="Arial" panose="020B0604020202020204" pitchFamily="34" charset="0"/>
              <a:buChar char="•"/>
            </a:pPr>
            <a:endParaRPr lang="en-US" baseline="0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61436358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10191562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57424854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</p:spPr>
        <p:txBody>
          <a:bodyPr/>
          <a:lstStyle/>
          <a:p>
            <a:fld id="{F24625AF-A8DD-446D-966D-E993F7FFD573}" type="datetime1">
              <a:rPr lang="en-US" smtClean="0"/>
              <a:t>11/27/2019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72163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>
              <a:buFontTx/>
              <a:buChar char="•"/>
            </a:pPr>
            <a:r>
              <a:rPr lang="en-US" altLang="en-US" b="1" dirty="0"/>
              <a:t>Encourage Counselors to ask probing questions</a:t>
            </a:r>
          </a:p>
          <a:p>
            <a:pPr marL="181221" indent="-181221">
              <a:buFontTx/>
              <a:buChar char="•"/>
            </a:pPr>
            <a:r>
              <a:rPr lang="en-US" altLang="en-US" b="1" dirty="0"/>
              <a:t>It is not “prying;” it is essential to an accurate return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7144693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03490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5529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Emphasize:</a:t>
            </a:r>
          </a:p>
          <a:p>
            <a:pPr eaLnBrk="1" hangingPunct="1">
              <a:spcBef>
                <a:spcPct val="0"/>
              </a:spcBef>
              <a:defRPr/>
            </a:pPr>
            <a:r>
              <a:rPr lang="en-US" altLang="en-US" b="1" dirty="0"/>
              <a:t>Steps and questions to determine whether in scope, before touching the computer</a:t>
            </a:r>
          </a:p>
          <a:p>
            <a:pPr marL="18122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Prior year’s return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Review all income areas to understand the taxpayer’s tax situation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Most taxpayers’ situation does not vary much year to year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Was there household worker income reported last year?</a:t>
            </a:r>
          </a:p>
          <a:p>
            <a:pPr marL="18122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W-2 forms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Is it the right year?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Does the form look legit?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Look for out-of-scope items (detailed later)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Is it the right SSN or does TP have an ITIN?</a:t>
            </a:r>
          </a:p>
          <a:p>
            <a:pPr marL="664476" lvl="1" indent="-181221" defTabSz="96651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Household employees – discussed later</a:t>
            </a:r>
          </a:p>
          <a:p>
            <a:pPr marL="18122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1098-T form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Does scholarship amount exceed expenses?</a:t>
            </a:r>
          </a:p>
          <a:p>
            <a:pPr marL="664476" lvl="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Is any of it for the prior year and education credit was claimed in prior year?</a:t>
            </a:r>
          </a:p>
          <a:p>
            <a:pPr marL="1147732" lvl="2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May need to recapture some of the credit – out of scope</a:t>
            </a:r>
          </a:p>
          <a:p>
            <a:pPr marL="181221" indent="-181221" eaLnBrk="1" hangingPunct="1">
              <a:spcBef>
                <a:spcPct val="0"/>
              </a:spcBef>
              <a:buFontTx/>
              <a:buChar char="•"/>
              <a:defRPr/>
            </a:pPr>
            <a:r>
              <a:rPr lang="en-US" altLang="en-US" b="1" dirty="0"/>
              <a:t>If unsure, reassure participants that LC or QR person can help!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313547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b="1" dirty="0"/>
              <a:t>Emphasize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/>
              <a:t>Every labeled box must be input</a:t>
            </a:r>
          </a:p>
          <a:p>
            <a:pPr marL="181221" indent="-181221">
              <a:buFont typeface="Arial" panose="020B0604020202020204" pitchFamily="34" charset="0"/>
              <a:buChar char="•"/>
              <a:defRPr/>
            </a:pPr>
            <a:r>
              <a:rPr lang="en-US" b="1" dirty="0"/>
              <a:t>Taxpayers sometimes bring in prior year W-2s by mistake so be careful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1037710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62467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181221" indent="-181221">
              <a:buFontTx/>
              <a:buChar char="•"/>
            </a:pPr>
            <a:r>
              <a:rPr lang="en-US" altLang="en-US" b="1" dirty="0"/>
              <a:t>Taxpayer keeps a copy of Form 4852 for their records. </a:t>
            </a:r>
          </a:p>
          <a:p>
            <a:pPr marL="181221" indent="-181221">
              <a:buFontTx/>
              <a:buChar char="•"/>
            </a:pPr>
            <a:r>
              <a:rPr lang="en-US" altLang="en-US" b="1" dirty="0"/>
              <a:t>If employer has ceased operations – taxpayer should also file a copy with Social Security Administration</a:t>
            </a:r>
          </a:p>
          <a:p>
            <a:pPr marL="181221" indent="-181221">
              <a:buFontTx/>
              <a:buChar char="•"/>
            </a:pPr>
            <a:r>
              <a:rPr lang="en-US" altLang="en-US" b="1" dirty="0"/>
              <a:t>If the taxpayer has an ITIN – do not enter the SS# on the 4852 – the return is filed with the ITIN only</a:t>
            </a:r>
          </a:p>
          <a:p>
            <a:pPr marL="181221" indent="-181221">
              <a:buFontTx/>
              <a:buChar char="•"/>
            </a:pPr>
            <a:r>
              <a:rPr lang="en-US" altLang="en-US" b="1" dirty="0"/>
              <a:t>Household employees – discussed later</a:t>
            </a:r>
          </a:p>
          <a:p>
            <a:pPr marL="181221" indent="-181221"/>
            <a:endParaRPr lang="en-US" altLang="en-US" b="1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42787568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25390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6" name="Date Placeholder 5"/>
          <p:cNvSpPr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49360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17670"/>
            <a:ext cx="9144000" cy="132718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7" name="Rectangle 6"/>
          <p:cNvSpPr/>
          <p:nvPr/>
        </p:nvSpPr>
        <p:spPr>
          <a:xfrm>
            <a:off x="2" y="1218977"/>
            <a:ext cx="6599583" cy="3901440"/>
          </a:xfrm>
          <a:prstGeom prst="rect">
            <a:avLst/>
          </a:prstGeom>
          <a:solidFill>
            <a:srgbClr val="CF2124"/>
          </a:solidFill>
          <a:ln>
            <a:solidFill>
              <a:srgbClr val="CF212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7377" y="3697342"/>
            <a:ext cx="5224830" cy="1112839"/>
          </a:xfrm>
          <a:prstGeom prst="rect">
            <a:avLst/>
          </a:prstGeom>
        </p:spPr>
        <p:txBody>
          <a:bodyPr anchor="ctr">
            <a:noAutofit/>
          </a:bodyPr>
          <a:lstStyle>
            <a:lvl1pPr marL="0" indent="0" algn="ctr">
              <a:spcBef>
                <a:spcPts val="0"/>
              </a:spcBef>
              <a:buNone/>
              <a:defRPr sz="1800">
                <a:solidFill>
                  <a:schemeClr val="bg1"/>
                </a:solidFill>
              </a:defRPr>
            </a:lvl1pPr>
            <a:lvl2pPr marL="25716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6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1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2" y="5056023"/>
            <a:ext cx="6599583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0" name="Rectangle 9"/>
          <p:cNvSpPr/>
          <p:nvPr/>
        </p:nvSpPr>
        <p:spPr>
          <a:xfrm>
            <a:off x="2" y="5056022"/>
            <a:ext cx="6599583" cy="86815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42" y="1875512"/>
            <a:ext cx="5227900" cy="1219200"/>
          </a:xfrm>
        </p:spPr>
        <p:txBody>
          <a:bodyPr>
            <a:noAutofit/>
          </a:bodyPr>
          <a:lstStyle>
            <a:lvl1pPr algn="ctr">
              <a:defRPr sz="2475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" y="5080555"/>
            <a:ext cx="6601968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325D16B6-152B-4FDE-BF54-4398ECB1429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1235" y="6265308"/>
            <a:ext cx="100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11-27-2019 v1a</a:t>
            </a:r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34A7236-1F7D-4C44-9FB2-218DB8E05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NTTC Training ala NJ – TY2019</a:t>
            </a:r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0BAE30B-22A1-41E6-98B6-04A1B88E0F6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0906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48" y="2133600"/>
            <a:ext cx="374904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6310" y="2133600"/>
            <a:ext cx="3749040" cy="386963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570CFB07-4D0D-41A4-AD42-0E07DAFA475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798965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62025" y="1754188"/>
            <a:ext cx="3497580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>
          <a:xfrm>
            <a:off x="4797029" y="1754188"/>
            <a:ext cx="3497580" cy="40227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5746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5208" userDrawn="1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52500" y="1535117"/>
            <a:ext cx="3497580" cy="63976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1575" b="1"/>
            </a:lvl1pPr>
            <a:lvl2pPr marL="257169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06462" y="1535117"/>
            <a:ext cx="3497580" cy="639763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1575" b="1"/>
            </a:lvl1pPr>
            <a:lvl2pPr marL="257169" indent="0">
              <a:buNone/>
              <a:defRPr sz="1125" b="1"/>
            </a:lvl2pPr>
            <a:lvl3pPr marL="514338" indent="0">
              <a:buNone/>
              <a:defRPr sz="1013" b="1"/>
            </a:lvl3pPr>
            <a:lvl4pPr marL="771506" indent="0">
              <a:buNone/>
              <a:defRPr sz="900" b="1"/>
            </a:lvl4pPr>
            <a:lvl5pPr marL="1028675" indent="0">
              <a:buNone/>
              <a:defRPr sz="900" b="1"/>
            </a:lvl5pPr>
            <a:lvl6pPr marL="1285843" indent="0">
              <a:buNone/>
              <a:defRPr sz="900" b="1"/>
            </a:lvl6pPr>
            <a:lvl7pPr marL="1543012" indent="0">
              <a:buNone/>
              <a:defRPr sz="900" b="1"/>
            </a:lvl7pPr>
            <a:lvl8pPr marL="1800180" indent="0">
              <a:buNone/>
              <a:defRPr sz="900" b="1"/>
            </a:lvl8pPr>
            <a:lvl9pPr marL="2057349" indent="0">
              <a:buNone/>
              <a:defRPr sz="9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952501" y="2174878"/>
            <a:ext cx="3498056" cy="3779839"/>
          </a:xfrm>
        </p:spPr>
        <p:txBody>
          <a:bodyPr>
            <a:normAutofit/>
          </a:bodyPr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806462" y="2174878"/>
            <a:ext cx="3497580" cy="3779839"/>
          </a:xfrm>
        </p:spPr>
        <p:txBody>
          <a:bodyPr>
            <a:normAutofit/>
          </a:bodyPr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193529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ext 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59125" y="1761437"/>
            <a:ext cx="7315200" cy="22212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958850" y="4108451"/>
            <a:ext cx="7315200" cy="178011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3FEE0182-5E6E-47B8-86E9-CC065BBEA7B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1235" y="6265308"/>
            <a:ext cx="100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11-27-2019 v1a</a:t>
            </a: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D13BC5E4-D997-4149-8D6E-66A51B9900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NTTC Training ala NJ – TY2019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FA6B5DDA-0C49-44A9-B553-0066B756A88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4014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36920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6" pos="5208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9144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9144000" cy="152586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115473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ide B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74207" y="6265308"/>
            <a:ext cx="388559" cy="365125"/>
          </a:xfrm>
        </p:spPr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-17670"/>
            <a:ext cx="9144000" cy="122803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6" name="Rectangle 5"/>
          <p:cNvSpPr/>
          <p:nvPr/>
        </p:nvSpPr>
        <p:spPr>
          <a:xfrm>
            <a:off x="0" y="-17670"/>
            <a:ext cx="9144000" cy="147167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7" name="Rectangle 6"/>
          <p:cNvSpPr/>
          <p:nvPr/>
        </p:nvSpPr>
        <p:spPr>
          <a:xfrm rot="16200000">
            <a:off x="-2980942" y="2962964"/>
            <a:ext cx="6876288" cy="9144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>
              <a:solidFill>
                <a:schemeClr val="bg1"/>
              </a:solidFill>
              <a:latin typeface="+mj-lt"/>
            </a:endParaRPr>
          </a:p>
        </p:txBody>
      </p:sp>
      <p:sp>
        <p:nvSpPr>
          <p:cNvPr id="8" name="Title Placeholder 1"/>
          <p:cNvSpPr>
            <a:spLocks noGrp="1"/>
          </p:cNvSpPr>
          <p:nvPr>
            <p:ph type="title"/>
          </p:nvPr>
        </p:nvSpPr>
        <p:spPr>
          <a:xfrm rot="16200000">
            <a:off x="-2407918" y="2421255"/>
            <a:ext cx="573024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38861" y="6132291"/>
            <a:ext cx="236682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760"/>
          </a:p>
        </p:txBody>
      </p:sp>
      <p:sp>
        <p:nvSpPr>
          <p:cNvPr id="10" name="Rectangle 9"/>
          <p:cNvSpPr/>
          <p:nvPr/>
        </p:nvSpPr>
        <p:spPr>
          <a:xfrm rot="5400000">
            <a:off x="-2493840" y="3390266"/>
            <a:ext cx="6876288" cy="59800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5282106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B47B75-102F-4897-A41E-3DF7610E9F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40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3B232B2-EE7C-4A1B-BC5F-03285CE66D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5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07076F7-3D4D-454D-8424-FDAD28D9D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103F955-D78F-4772-A1DE-BF38DC5282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E8C395E-AA13-4E51-9903-FDDCDED2F6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3262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4pPr marL="1458516" indent="-170260">
              <a:defRPr/>
            </a:lvl4pPr>
            <a:lvl5pPr marL="1797844" indent="-170260">
              <a:tabLst/>
              <a:defRPr/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3A09A5A-A9C0-4CD2-A868-78EA44F396D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31235" y="6265308"/>
            <a:ext cx="100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11-27-2019 v1a</a:t>
            </a:r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0217534-7AEE-4CA5-B103-1415BD776EB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NTTC Training ala NJ – TY2019</a:t>
            </a:r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8D0076E-6785-4AB7-AF92-E035913FD33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4978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31235" y="6265308"/>
            <a:ext cx="100039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11-27-2019 v1a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NTTC Training ala NJ – TY2019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6DB09B-2E1E-48D6-BF38-233787F9BAB1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 descr="AARPF_Logo w Tag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41" y="6174261"/>
            <a:ext cx="2361460" cy="547219"/>
          </a:xfrm>
          <a:prstGeom prst="rect">
            <a:avLst/>
          </a:prstGeom>
        </p:spPr>
      </p:pic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959125" y="1761433"/>
            <a:ext cx="7315200" cy="40233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7"/>
          <p:cNvSpPr/>
          <p:nvPr/>
        </p:nvSpPr>
        <p:spPr>
          <a:xfrm>
            <a:off x="0" y="-9265"/>
            <a:ext cx="9144000" cy="1219200"/>
          </a:xfrm>
          <a:prstGeom prst="rect">
            <a:avLst/>
          </a:prstGeom>
          <a:solidFill>
            <a:srgbClr val="CF212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>
              <a:solidFill>
                <a:schemeClr val="bg1"/>
              </a:solidFill>
              <a:latin typeface="+mj-lt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00104" y="28835"/>
            <a:ext cx="7313543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307623" y="431029"/>
            <a:ext cx="236682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pic>
        <p:nvPicPr>
          <p:cNvPr id="10" name="Picture 9" descr="AARPF_Logo w Tag.eps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5341" y="6174261"/>
            <a:ext cx="2361460" cy="547219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307623" y="431029"/>
            <a:ext cx="236682" cy="3155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13" name="Rectangle 12"/>
          <p:cNvSpPr/>
          <p:nvPr/>
        </p:nvSpPr>
        <p:spPr>
          <a:xfrm>
            <a:off x="0" y="1182574"/>
            <a:ext cx="9144000" cy="79733"/>
          </a:xfrm>
          <a:prstGeom prst="rect">
            <a:avLst/>
          </a:prstGeom>
          <a:solidFill>
            <a:srgbClr val="84172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/>
          </a:p>
        </p:txBody>
      </p:sp>
    </p:spTree>
    <p:extLst>
      <p:ext uri="{BB962C8B-B14F-4D97-AF65-F5344CB8AC3E}">
        <p14:creationId xmlns:p14="http://schemas.microsoft.com/office/powerpoint/2010/main" val="41200994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257169" rtl="0" eaLnBrk="1" latinLnBrk="0" hangingPunct="1">
        <a:spcBef>
          <a:spcPct val="0"/>
        </a:spcBef>
        <a:buNone/>
        <a:defRPr sz="225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91989" indent="-191989" algn="l" defTabSz="257169" rtl="0" eaLnBrk="1" latinLnBrk="0" hangingPunct="1">
        <a:spcBef>
          <a:spcPts val="1013"/>
        </a:spcBef>
        <a:buClr>
          <a:srgbClr val="CF2124"/>
        </a:buClr>
        <a:buSzPct val="70000"/>
        <a:buFont typeface="Wingdings" panose="05000000000000000000" pitchFamily="2" charset="2"/>
        <a:buChar char="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90203" algn="l" defTabSz="257169" rtl="0" eaLnBrk="1" latinLnBrk="0" hangingPunct="1">
        <a:spcBef>
          <a:spcPts val="506"/>
        </a:spcBef>
        <a:buClr>
          <a:srgbClr val="CF2124"/>
        </a:buClr>
        <a:buSzPct val="110000"/>
        <a:buFont typeface="Calibri" panose="020F0502020204030204" pitchFamily="34" charset="0"/>
        <a:buChar char="─"/>
        <a:tabLst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803672" indent="-160735" algn="l" defTabSz="257169" rtl="0" eaLnBrk="1" latinLnBrk="0" hangingPunct="1">
        <a:spcBef>
          <a:spcPts val="338"/>
        </a:spcBef>
        <a:buClr>
          <a:srgbClr val="55493F"/>
        </a:buClr>
        <a:buSzPct val="110000"/>
        <a:buFont typeface="Arial"/>
        <a:buChar char="•"/>
        <a:tabLst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090" indent="-128585" algn="l" defTabSz="257169" rtl="0" eaLnBrk="1" latinLnBrk="0" hangingPunct="1">
        <a:spcBef>
          <a:spcPct val="20000"/>
        </a:spcBef>
        <a:buFont typeface="Arial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58" indent="-128585" algn="l" defTabSz="257169" rtl="0" eaLnBrk="1" latinLnBrk="0" hangingPunct="1">
        <a:spcBef>
          <a:spcPct val="20000"/>
        </a:spcBef>
        <a:buFont typeface="Arial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27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257169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8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2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257169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9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9.xml"/><Relationship Id="rId4" Type="http://schemas.microsoft.com/office/2007/relationships/hdphoto" Target="../media/hdphoto3.wdp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9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9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9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9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9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microsoft.com/office/2007/relationships/hdphoto" Target="../media/hdphoto1.wdp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en-US" dirty="0"/>
              <a:t>Pub 4012 – Tab D</a:t>
            </a:r>
          </a:p>
          <a:p>
            <a:r>
              <a:rPr lang="en-US" altLang="en-US" dirty="0"/>
              <a:t>Pub 4491 – Lesson 9</a:t>
            </a:r>
          </a:p>
          <a:p>
            <a:endParaRPr lang="en-US" altLang="en-US" dirty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Wages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86BE7CF-23AD-48FB-82AA-8EECA19B7B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32FD9E-6C2B-4977-BED2-F39918DD18B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0AF889A-BFFD-4504-B7B4-CE12E3E2880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49624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10</a:t>
            </a:fld>
            <a:endParaRPr lang="en-US" altLang="en-US" dirty="0"/>
          </a:p>
        </p:txBody>
      </p:sp>
      <p:sp>
        <p:nvSpPr>
          <p:cNvPr id="27651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Often seen codes (26 possible codes):</a:t>
            </a:r>
          </a:p>
          <a:p>
            <a:pPr lvl="1"/>
            <a:r>
              <a:rPr lang="en-US" altLang="en-US" b="1" dirty="0">
                <a:solidFill>
                  <a:srgbClr val="000000"/>
                </a:solidFill>
              </a:rPr>
              <a:t>D</a:t>
            </a:r>
            <a:r>
              <a:rPr lang="en-US" altLang="en-US" dirty="0"/>
              <a:t> – Elective deferrals to 401(k) retirement plan</a:t>
            </a:r>
          </a:p>
          <a:p>
            <a:pPr lvl="1"/>
            <a:r>
              <a:rPr lang="en-US" altLang="en-US" dirty="0"/>
              <a:t>E through H -Elective deferrals to other qualified plans</a:t>
            </a:r>
          </a:p>
          <a:p>
            <a:pPr lvl="1"/>
            <a:r>
              <a:rPr lang="en-US" altLang="en-US" b="1" dirty="0">
                <a:solidFill>
                  <a:srgbClr val="000000"/>
                </a:solidFill>
              </a:rPr>
              <a:t>DD</a:t>
            </a:r>
            <a:r>
              <a:rPr lang="en-US" altLang="en-US" dirty="0"/>
              <a:t> – Cost of employer-sponsored health coverage</a:t>
            </a:r>
          </a:p>
          <a:p>
            <a:r>
              <a:rPr lang="en-US" altLang="en-US" dirty="0"/>
              <a:t>Careful: don’t confuse</a:t>
            </a:r>
            <a:r>
              <a:rPr lang="en-US" altLang="en-US" b="1" dirty="0"/>
              <a:t> </a:t>
            </a:r>
            <a:r>
              <a:rPr lang="en-US" altLang="en-US" b="1" dirty="0">
                <a:solidFill>
                  <a:srgbClr val="000000"/>
                </a:solidFill>
              </a:rPr>
              <a:t>D </a:t>
            </a:r>
            <a:r>
              <a:rPr lang="en-US" altLang="en-US" dirty="0"/>
              <a:t>and </a:t>
            </a:r>
            <a:r>
              <a:rPr lang="en-US" altLang="en-US" b="1" dirty="0">
                <a:solidFill>
                  <a:srgbClr val="000000"/>
                </a:solidFill>
              </a:rPr>
              <a:t>DD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W-2 Box 12 codes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45F50-8CDF-494E-8E53-42569C7C74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61127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11</a:t>
            </a:fld>
            <a:endParaRPr lang="en-US" altLang="en-US" dirty="0"/>
          </a:p>
        </p:txBody>
      </p:sp>
      <p:sp>
        <p:nvSpPr>
          <p:cNvPr id="30724" name="Content Placeholder 4"/>
          <p:cNvSpPr>
            <a:spLocks noGrp="1"/>
          </p:cNvSpPr>
          <p:nvPr>
            <p:ph sz="quarter" idx="12"/>
          </p:nvPr>
        </p:nvSpPr>
        <p:spPr>
          <a:xfrm>
            <a:off x="822672" y="2092568"/>
            <a:ext cx="3071813" cy="2914650"/>
          </a:xfrm>
        </p:spPr>
        <p:txBody>
          <a:bodyPr/>
          <a:lstStyle/>
          <a:p>
            <a:r>
              <a:rPr lang="en-US" altLang="en-US" dirty="0"/>
              <a:t>Some employers put retirement plan in box 14</a:t>
            </a:r>
          </a:p>
          <a:p>
            <a:r>
              <a:rPr lang="en-US" altLang="en-US" dirty="0"/>
              <a:t>Use best choice in drop-down list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W-2 Box 14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rcRect l="65251" t="49284" r="22249" b="9036"/>
          <a:stretch/>
        </p:blipFill>
        <p:spPr>
          <a:xfrm>
            <a:off x="4686300" y="1828800"/>
            <a:ext cx="3131713" cy="352438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Rounded Rectangle 6"/>
          <p:cNvSpPr/>
          <p:nvPr/>
        </p:nvSpPr>
        <p:spPr>
          <a:xfrm>
            <a:off x="4629150" y="1885951"/>
            <a:ext cx="514350" cy="373949"/>
          </a:xfrm>
          <a:prstGeom prst="round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3600450" y="2057400"/>
            <a:ext cx="914400" cy="119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2E9EDC-4E07-4E00-A156-DCCDF18492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14873931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12</a:t>
            </a:fld>
            <a:endParaRPr lang="en-US" altLang="en-US" dirty="0"/>
          </a:p>
        </p:txBody>
      </p:sp>
      <p:sp>
        <p:nvSpPr>
          <p:cNvPr id="31747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Statutory employee – special status</a:t>
            </a:r>
          </a:p>
          <a:p>
            <a:pPr lvl="1"/>
            <a:r>
              <a:rPr lang="en-US" altLang="en-US" dirty="0"/>
              <a:t>FICA taxes taken out by employer</a:t>
            </a:r>
          </a:p>
          <a:p>
            <a:pPr lvl="1"/>
            <a:r>
              <a:rPr lang="en-US" altLang="en-US" dirty="0"/>
              <a:t>Taxpayer can report income and deduct expenses using Schedule C </a:t>
            </a:r>
          </a:p>
          <a:p>
            <a:pPr lvl="1"/>
            <a:r>
              <a:rPr lang="en-US" altLang="en-US" dirty="0"/>
              <a:t>TaxSlayer moves income from Line 1 to Schedule C when box is checked (see business income lesson) </a:t>
            </a:r>
            <a:r>
              <a:rPr lang="en-US" dirty="0"/>
              <a:t>W-2 – Box 13</a:t>
            </a:r>
            <a:endParaRPr lang="en-US" altLang="en-US" dirty="0"/>
          </a:p>
          <a:p>
            <a:r>
              <a:rPr lang="en-US" altLang="en-US" dirty="0"/>
              <a:t>Retirement plan – participant</a:t>
            </a:r>
          </a:p>
          <a:p>
            <a:pPr lvl="1"/>
            <a:r>
              <a:rPr lang="en-US" altLang="en-US" dirty="0"/>
              <a:t>See IRA deduction in adjustments lesson</a:t>
            </a:r>
          </a:p>
          <a:p>
            <a:r>
              <a:rPr lang="en-US" altLang="en-US" dirty="0"/>
              <a:t>3rd Party sick pay</a:t>
            </a:r>
          </a:p>
          <a:p>
            <a:pPr lvl="1"/>
            <a:r>
              <a:rPr lang="en-US" altLang="en-US" dirty="0"/>
              <a:t>Reports outside insurer payments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W-2 – Box 13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A92873-DC7C-4A2B-A140-1E4771597CC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5611648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13</a:t>
            </a:fld>
            <a:endParaRPr lang="en-US" altLang="en-US" dirty="0"/>
          </a:p>
        </p:txBody>
      </p:sp>
      <p:sp>
        <p:nvSpPr>
          <p:cNvPr id="4915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Taxpayers under minimum retirement age for employer plan</a:t>
            </a:r>
          </a:p>
          <a:p>
            <a:r>
              <a:rPr lang="en-US" altLang="en-US" dirty="0"/>
              <a:t>Pension taxed as wages (see retirement income lesson) </a:t>
            </a:r>
          </a:p>
          <a:p>
            <a:pPr lvl="1"/>
            <a:r>
              <a:rPr lang="en-US" altLang="en-US" dirty="0"/>
              <a:t>Form 1099-R, Distribution Code 3 – Follow Pub 4012 instructions to identify when/how to recognize income as disability</a:t>
            </a:r>
          </a:p>
          <a:p>
            <a:pPr lvl="1"/>
            <a:r>
              <a:rPr lang="en-US" altLang="en-US" dirty="0"/>
              <a:t>Income eligible for EIC</a:t>
            </a:r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Other Wages Income – Disability Pension</a:t>
            </a:r>
          </a:p>
        </p:txBody>
      </p:sp>
      <p:sp>
        <p:nvSpPr>
          <p:cNvPr id="2" name="Rectangle 1"/>
          <p:cNvSpPr/>
          <p:nvPr/>
        </p:nvSpPr>
        <p:spPr>
          <a:xfrm>
            <a:off x="6800850" y="1736127"/>
            <a:ext cx="1600200" cy="378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/>
              <a:t>Pub 4012 Tab D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7C24F34-C137-423C-AF9B-7E35FB196E2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9190825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14</a:t>
            </a:fld>
            <a:endParaRPr lang="en-US" altLang="en-US" dirty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W-2 Box 12 </a:t>
            </a:r>
            <a:r>
              <a:rPr lang="en-US" altLang="en-US" b="1" dirty="0"/>
              <a:t>out of scope </a:t>
            </a:r>
            <a:r>
              <a:rPr lang="en-US" altLang="en-US" dirty="0"/>
              <a:t>for:</a:t>
            </a:r>
          </a:p>
          <a:p>
            <a:pPr lvl="1"/>
            <a:r>
              <a:rPr lang="en-US" altLang="en-US" dirty="0"/>
              <a:t>Code FF and is eligible for premium tax credit (Form 8962)</a:t>
            </a:r>
          </a:p>
          <a:p>
            <a:pPr lvl="1"/>
            <a:r>
              <a:rPr lang="en-US" altLang="en-US" dirty="0"/>
              <a:t>Code R – Archer Medical Savings Acct (MSA)</a:t>
            </a:r>
          </a:p>
          <a:p>
            <a:pPr lvl="1"/>
            <a:r>
              <a:rPr lang="en-US" altLang="en-US" dirty="0"/>
              <a:t>Code T – adoption benefits</a:t>
            </a:r>
          </a:p>
          <a:p>
            <a:pPr lvl="1"/>
            <a:r>
              <a:rPr lang="en-US" altLang="en-US" dirty="0"/>
              <a:t>Code Q – nontaxable combat pay (unless certified for Military)</a:t>
            </a:r>
          </a:p>
          <a:p>
            <a:pPr lvl="1"/>
            <a:r>
              <a:rPr lang="en-US" altLang="en-US" dirty="0"/>
              <a:t>Code W – employer contribution to Health Savings Acct (unless </a:t>
            </a:r>
            <a:br>
              <a:rPr lang="en-US" altLang="en-US" dirty="0"/>
            </a:br>
            <a:r>
              <a:rPr lang="en-US" altLang="en-US" dirty="0"/>
              <a:t>certified for HSA)</a:t>
            </a:r>
          </a:p>
          <a:p>
            <a:endParaRPr lang="en-US" altLang="en-US" dirty="0"/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W-2 Scope Limitation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D192501-D123-4175-A306-0E7825C9D14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0580391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15</a:t>
            </a:fld>
            <a:endParaRPr lang="en-US" altLang="en-US" dirty="0"/>
          </a:p>
        </p:txBody>
      </p:sp>
      <p:sp>
        <p:nvSpPr>
          <p:cNvPr id="23555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Ministers/church workers’ returns  are </a:t>
            </a:r>
            <a:r>
              <a:rPr lang="en-US" altLang="en-US" b="1" dirty="0"/>
              <a:t>out of scope </a:t>
            </a:r>
            <a:r>
              <a:rPr lang="en-US" altLang="en-US" dirty="0"/>
              <a:t>– special tax rules</a:t>
            </a:r>
          </a:p>
          <a:p>
            <a:r>
              <a:rPr lang="en-US" altLang="en-US" dirty="0"/>
              <a:t>Very high income that is subject to the additional Medicare tax is </a:t>
            </a:r>
            <a:r>
              <a:rPr lang="en-US" altLang="en-US" b="1" dirty="0"/>
              <a:t>out of scope</a:t>
            </a:r>
          </a:p>
          <a:p>
            <a:pPr lvl="1"/>
            <a:r>
              <a:rPr lang="en-US" altLang="en-US" dirty="0"/>
              <a:t>MFJ: $250,000</a:t>
            </a:r>
          </a:p>
          <a:p>
            <a:pPr lvl="1"/>
            <a:r>
              <a:rPr lang="en-US" altLang="en-US" dirty="0"/>
              <a:t>MFS: $125,000</a:t>
            </a:r>
          </a:p>
          <a:p>
            <a:pPr lvl="1"/>
            <a:r>
              <a:rPr lang="en-US" altLang="en-US" dirty="0"/>
              <a:t>S, </a:t>
            </a:r>
            <a:r>
              <a:rPr lang="en-US" altLang="en-US" dirty="0" err="1"/>
              <a:t>HoH</a:t>
            </a:r>
            <a:r>
              <a:rPr lang="en-US" altLang="en-US" dirty="0"/>
              <a:t> or QW: $200,000</a:t>
            </a:r>
          </a:p>
        </p:txBody>
      </p:sp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W-2 Scope Limitation (cont.)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8254815-03D0-458A-9492-4CA498C6CC3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3521329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16</a:t>
            </a:fld>
            <a:endParaRPr lang="en-US" altLang="en-US" dirty="0"/>
          </a:p>
        </p:txBody>
      </p:sp>
      <p:sp>
        <p:nvSpPr>
          <p:cNvPr id="50179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Verify all W-2 data has been input correctly</a:t>
            </a:r>
          </a:p>
          <a:p>
            <a:pPr lvl="1"/>
            <a:r>
              <a:rPr lang="en-US" altLang="en-US" dirty="0"/>
              <a:t>Employer Identification Number (EIN)</a:t>
            </a:r>
          </a:p>
          <a:p>
            <a:pPr lvl="1"/>
            <a:r>
              <a:rPr lang="en-US" altLang="en-US" dirty="0"/>
              <a:t>Employer name</a:t>
            </a:r>
          </a:p>
          <a:p>
            <a:pPr lvl="1"/>
            <a:r>
              <a:rPr lang="en-US" altLang="en-US" dirty="0"/>
              <a:t>Employer address</a:t>
            </a:r>
          </a:p>
          <a:p>
            <a:pPr lvl="1"/>
            <a:r>
              <a:rPr lang="en-US" altLang="en-US" dirty="0"/>
              <a:t>Social Security/Medicare amounts</a:t>
            </a:r>
          </a:p>
          <a:p>
            <a:pPr lvl="1"/>
            <a:r>
              <a:rPr lang="en-US" altLang="en-US" dirty="0"/>
              <a:t>All box 12 items</a:t>
            </a:r>
          </a:p>
          <a:p>
            <a:pPr lvl="1"/>
            <a:r>
              <a:rPr lang="en-US" altLang="en-US" dirty="0"/>
              <a:t>Statutory employee/retirement/3rd party sick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Review – Wages 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18917E9-0FDD-4B7E-A668-3595D57ADD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420599402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17</a:t>
            </a:fld>
            <a:endParaRPr lang="en-US" altLang="en-US" dirty="0"/>
          </a:p>
        </p:txBody>
      </p:sp>
      <p:sp>
        <p:nvSpPr>
          <p:cNvPr id="52227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Confirm wages line includes all income</a:t>
            </a:r>
          </a:p>
          <a:p>
            <a:pPr lvl="1"/>
            <a:r>
              <a:rPr lang="en-US" altLang="en-US" dirty="0"/>
              <a:t>All jobs or W-2s entered</a:t>
            </a:r>
          </a:p>
          <a:p>
            <a:pPr lvl="2"/>
            <a:r>
              <a:rPr lang="en-US" altLang="en-US" dirty="0"/>
              <a:t>Per Intake/Interview/QR form</a:t>
            </a:r>
          </a:p>
          <a:p>
            <a:pPr lvl="1"/>
            <a:r>
              <a:rPr lang="en-US" altLang="en-US" dirty="0"/>
              <a:t>Compare to prior year</a:t>
            </a:r>
          </a:p>
          <a:p>
            <a:pPr lvl="1"/>
            <a:r>
              <a:rPr lang="en-US" altLang="en-US" dirty="0"/>
              <a:t>Confirm prisoner income is properly treated as unearned income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Review – Wages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8331A09-27AA-41A2-9174-26E51DA6775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95105819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18</a:t>
            </a:fld>
            <a:endParaRPr lang="en-US" altLang="en-US" dirty="0"/>
          </a:p>
        </p:txBody>
      </p:sp>
      <p:sp>
        <p:nvSpPr>
          <p:cNvPr id="53251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After all other aspects of return are done, confirm wages line complete</a:t>
            </a:r>
          </a:p>
          <a:p>
            <a:pPr lvl="1"/>
            <a:r>
              <a:rPr lang="en-US" altLang="en-US" dirty="0"/>
              <a:t>Tips from Form 4137</a:t>
            </a:r>
          </a:p>
          <a:p>
            <a:pPr lvl="1"/>
            <a:r>
              <a:rPr lang="en-US" altLang="en-US" dirty="0"/>
              <a:t>Household worker income</a:t>
            </a:r>
          </a:p>
          <a:p>
            <a:pPr lvl="1"/>
            <a:r>
              <a:rPr lang="en-US" altLang="en-US" dirty="0"/>
              <a:t>Disability pension</a:t>
            </a:r>
          </a:p>
          <a:p>
            <a:pPr lvl="1"/>
            <a:r>
              <a:rPr lang="en-US" altLang="en-US" dirty="0"/>
              <a:t>Taxable scholarships</a:t>
            </a:r>
          </a:p>
          <a:p>
            <a:pPr lvl="1"/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Quality Review – Wages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EED248-0A7B-4866-A291-A87BAED967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59494706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19</a:t>
            </a:fld>
            <a:endParaRPr lang="en-US" altLang="en-US" dirty="0"/>
          </a:p>
        </p:txBody>
      </p:sp>
      <p:sp>
        <p:nvSpPr>
          <p:cNvPr id="64515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Wage income may trigger other aspects in return</a:t>
            </a:r>
          </a:p>
          <a:p>
            <a:pPr lvl="1"/>
            <a:r>
              <a:rPr lang="en-US" altLang="en-US" dirty="0"/>
              <a:t>Proceed methodically through each</a:t>
            </a:r>
          </a:p>
          <a:p>
            <a:pPr lvl="1"/>
            <a:r>
              <a:rPr lang="en-US" altLang="en-US" dirty="0"/>
              <a:t>e.g. IRA contributions or deductions, retirement saving credit, EIC </a:t>
            </a:r>
          </a:p>
          <a:p>
            <a:r>
              <a:rPr lang="en-US" altLang="en-US" dirty="0"/>
              <a:t>All covered in separate lessons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Quality Review – Wages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58C9932-519C-457A-8ED9-9A24A72371A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7991748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</a:t>
            </a:fld>
            <a:endParaRPr lang="en-US" alt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Interview techniques</a:t>
            </a:r>
          </a:p>
          <a:p>
            <a:r>
              <a:rPr lang="en-US" dirty="0"/>
              <a:t>W-2 income</a:t>
            </a:r>
          </a:p>
          <a:p>
            <a:r>
              <a:rPr lang="en-US" dirty="0"/>
              <a:t>TaxSlayer entry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Comprehensive topics</a:t>
            </a:r>
          </a:p>
          <a:p>
            <a:pPr lvl="1"/>
            <a:r>
              <a:rPr lang="en-US" dirty="0"/>
              <a:t>ITIN W-2</a:t>
            </a:r>
          </a:p>
          <a:p>
            <a:pPr lvl="1"/>
            <a:r>
              <a:rPr lang="en-US" dirty="0"/>
              <a:t>Substitute W-2</a:t>
            </a:r>
          </a:p>
          <a:p>
            <a:pPr lvl="1"/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sick pay</a:t>
            </a:r>
          </a:p>
          <a:p>
            <a:pPr lvl="1"/>
            <a:r>
              <a:rPr lang="en-US" dirty="0"/>
              <a:t>Unreported tip income</a:t>
            </a:r>
          </a:p>
          <a:p>
            <a:pPr lvl="1"/>
            <a:r>
              <a:rPr lang="en-US" dirty="0"/>
              <a:t>Scholarship income</a:t>
            </a:r>
          </a:p>
          <a:p>
            <a:pPr lvl="1"/>
            <a:r>
              <a:rPr lang="en-US" dirty="0"/>
              <a:t>Household employee</a:t>
            </a:r>
          </a:p>
          <a:p>
            <a:pPr lvl="1"/>
            <a:r>
              <a:rPr lang="en-US" dirty="0"/>
              <a:t>Prison income</a:t>
            </a:r>
          </a:p>
          <a:p>
            <a:pPr lvl="1"/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Lesson Topics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075C3A-B96C-4B9F-9E94-EF9205EF9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647602184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20</a:t>
            </a:fld>
            <a:endParaRPr lang="en-US" altLang="en-US" dirty="0"/>
          </a:p>
        </p:txBody>
      </p:sp>
      <p:sp>
        <p:nvSpPr>
          <p:cNvPr id="56323" name="Content Placeholder 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Make correcting entries in Intake Booklet</a:t>
            </a:r>
          </a:p>
          <a:p>
            <a:r>
              <a:rPr lang="en-US" altLang="en-US" dirty="0"/>
              <a:t>When return complete review withholding with taxpayer</a:t>
            </a:r>
          </a:p>
          <a:p>
            <a:pPr lvl="1"/>
            <a:r>
              <a:rPr lang="en-US" altLang="en-US" dirty="0"/>
              <a:t>Can change using W-4 with employer</a:t>
            </a:r>
          </a:p>
          <a:p>
            <a:pPr lvl="1"/>
            <a:r>
              <a:rPr lang="en-US" altLang="en-US" dirty="0"/>
              <a:t>IRS has withholding calculator on irs.gov</a:t>
            </a:r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Taxpayer Summary – Wages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A9115F7-50FB-429D-8995-A9C13FDF062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88478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ubtitle 10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Comprehensive Topics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Wages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EB07DD9-FFCF-4754-83F4-AAC223ABE93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F581D6D-72F8-4E62-93E4-11607EA37B3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D3289CE-AE9B-4C7C-9055-F0D6763D130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F56DB09B-2E1E-48D6-BF38-233787F9BAB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63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8B2903-D4CF-4108-A634-ACC0F9889435}" type="slidenum">
              <a:rPr lang="en-US" altLang="en-US" smtClean="0"/>
              <a:pPr/>
              <a:t>22</a:t>
            </a:fld>
            <a:endParaRPr lang="en-US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/>
          </a:bodyPr>
          <a:lstStyle/>
          <a:p>
            <a:r>
              <a:rPr lang="en-US" dirty="0"/>
              <a:t>ITN W-2</a:t>
            </a:r>
          </a:p>
          <a:p>
            <a:r>
              <a:rPr lang="en-US" dirty="0"/>
              <a:t>Substitute W-2</a:t>
            </a:r>
          </a:p>
          <a:p>
            <a:r>
              <a:rPr lang="en-US" dirty="0"/>
              <a:t>3</a:t>
            </a:r>
            <a:r>
              <a:rPr lang="en-US" baseline="30000" dirty="0"/>
              <a:t>rd</a:t>
            </a:r>
            <a:r>
              <a:rPr lang="en-US" dirty="0"/>
              <a:t> party sick pay</a:t>
            </a:r>
          </a:p>
          <a:p>
            <a:r>
              <a:rPr lang="en-US" dirty="0"/>
              <a:t>Unreported tip income</a:t>
            </a:r>
          </a:p>
          <a:p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/>
          </a:bodyPr>
          <a:lstStyle/>
          <a:p>
            <a:r>
              <a:rPr lang="en-US" dirty="0"/>
              <a:t>Scholarship income </a:t>
            </a:r>
          </a:p>
          <a:p>
            <a:r>
              <a:rPr lang="en-US" dirty="0"/>
              <a:t>Household employee income</a:t>
            </a:r>
          </a:p>
          <a:p>
            <a:r>
              <a:rPr lang="en-US" dirty="0"/>
              <a:t>Prison income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Comprehensive Topics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C528B72-7872-45D6-8793-959918AC28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10858714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23</a:t>
            </a:fld>
            <a:endParaRPr lang="en-US" altLang="en-US" dirty="0"/>
          </a:p>
        </p:txBody>
      </p:sp>
      <p:sp>
        <p:nvSpPr>
          <p:cNvPr id="28675" name="Content Placeholder 7"/>
          <p:cNvSpPr>
            <a:spLocks noGrp="1"/>
          </p:cNvSpPr>
          <p:nvPr>
            <p:ph sz="quarter" idx="12"/>
          </p:nvPr>
        </p:nvSpPr>
        <p:spPr>
          <a:xfrm>
            <a:off x="959125" y="2178325"/>
            <a:ext cx="7315200" cy="3136625"/>
          </a:xfrm>
        </p:spPr>
        <p:txBody>
          <a:bodyPr>
            <a:normAutofit/>
          </a:bodyPr>
          <a:lstStyle/>
          <a:p>
            <a:r>
              <a:rPr lang="en-US" altLang="en-US" dirty="0" err="1"/>
              <a:t>TaxSlayer</a:t>
            </a:r>
            <a:r>
              <a:rPr lang="en-US" altLang="en-US" dirty="0"/>
              <a:t> recognizes ITIN return</a:t>
            </a:r>
          </a:p>
          <a:p>
            <a:r>
              <a:rPr lang="en-US" altLang="en-US" dirty="0"/>
              <a:t>ITIN returns can be e-filed</a:t>
            </a:r>
          </a:p>
          <a:p>
            <a:r>
              <a:rPr lang="en-US" altLang="en-US" dirty="0"/>
              <a:t>W-2 may have erroneous SSN</a:t>
            </a:r>
          </a:p>
          <a:p>
            <a:r>
              <a:rPr lang="en-US" altLang="en-US" dirty="0"/>
              <a:t>Enter SSN on W-2</a:t>
            </a:r>
          </a:p>
          <a:p>
            <a:r>
              <a:rPr lang="en-US" altLang="en-US" dirty="0"/>
              <a:t>Not eligible for all benefits (e.g. EIC)</a:t>
            </a:r>
          </a:p>
          <a:p>
            <a:endParaRPr lang="en-US" altLang="en-US" dirty="0"/>
          </a:p>
          <a:p>
            <a:pPr marL="0" indent="0">
              <a:buNone/>
            </a:pPr>
            <a:r>
              <a:rPr lang="en-US" altLang="en-US" dirty="0"/>
              <a:t>* IRS assigned ID number, not a social security number</a:t>
            </a:r>
          </a:p>
          <a:p>
            <a:endParaRPr lang="en-US" altLang="en-US" dirty="0"/>
          </a:p>
          <a:p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ITIN* Returns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3501" y="2171700"/>
            <a:ext cx="3749777" cy="1714500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5314950" y="3086100"/>
            <a:ext cx="3543300" cy="300082"/>
          </a:xfrm>
          <a:prstGeom prst="rect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endParaRPr lang="en-US" sz="1350" dirty="0">
              <a:ln w="38100" cap="flat" cmpd="sng" algn="ctr">
                <a:solidFill>
                  <a:srgbClr val="FF0000"/>
                </a:solidFill>
                <a:prstDash val="solid"/>
                <a:round/>
                <a:headEnd type="none" w="med" len="med"/>
                <a:tailEnd type="none" w="med" len="med"/>
              </a:ln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572000" y="3486150"/>
            <a:ext cx="685800" cy="1191"/>
          </a:xfrm>
          <a:prstGeom prst="straightConnector1">
            <a:avLst/>
          </a:prstGeom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17E520-11A7-4C8F-8889-F53D790D8EA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1763775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24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Complete W-2 using prior year W-2 employer data or last pay check stub</a:t>
            </a:r>
          </a:p>
          <a:p>
            <a:r>
              <a:rPr lang="en-US" altLang="en-US" dirty="0"/>
              <a:t>Taxpayer provides year-end totals if not on pay stub</a:t>
            </a:r>
          </a:p>
          <a:p>
            <a:r>
              <a:rPr lang="en-US" altLang="en-US" dirty="0"/>
              <a:t>If taxpayer provides copy of Form 4852, transfer to TaxSlayer 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Substitute W-2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EC57E7-3DDC-4CB7-87E8-52CF959A6C3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6837009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25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TaxSlayer: substitute W-2 leads to Form 4852 questions</a:t>
            </a:r>
          </a:p>
          <a:p>
            <a:r>
              <a:rPr lang="en-US" altLang="en-US" dirty="0"/>
              <a:t>If taxpayer gets W-2 later with different information, may need to amend return</a:t>
            </a:r>
          </a:p>
          <a:p>
            <a:r>
              <a:rPr lang="en-US" altLang="en-US" dirty="0"/>
              <a:t>Taxpayer reports FICA taxes paid to Social Security Administration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Substitute W-2 (cont.)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08D33F-7DDA-4B71-B6F4-04AAD1B8A97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1010953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26</a:t>
            </a:fld>
            <a:endParaRPr lang="en-US" altLang="en-US" dirty="0"/>
          </a:p>
        </p:txBody>
      </p:sp>
      <p:sp>
        <p:nvSpPr>
          <p:cNvPr id="39939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/>
              <a:t>W-2 with zero wages (Box 1)</a:t>
            </a:r>
          </a:p>
          <a:p>
            <a:pPr lvl="1"/>
            <a:r>
              <a:rPr lang="en-US" altLang="en-US"/>
              <a:t>May be reporting sick or disability pay</a:t>
            </a:r>
          </a:p>
          <a:p>
            <a:r>
              <a:rPr lang="en-US" altLang="en-US"/>
              <a:t>Need to enter </a:t>
            </a:r>
            <a:r>
              <a:rPr lang="en-US" altLang="en-US" b="1"/>
              <a:t>only if </a:t>
            </a:r>
            <a:r>
              <a:rPr lang="en-US" altLang="en-US"/>
              <a:t>tax withheld</a:t>
            </a:r>
          </a:p>
          <a:p>
            <a:pPr lvl="1"/>
            <a:r>
              <a:rPr lang="en-US" altLang="en-US"/>
              <a:t>Cannot enter zero-wage W-2 into TaxSlayer</a:t>
            </a:r>
          </a:p>
          <a:p>
            <a:pPr lvl="1"/>
            <a:r>
              <a:rPr lang="en-US" altLang="en-US"/>
              <a:t>Cannot enter withholding &gt; wages without amount in Box 1</a:t>
            </a:r>
          </a:p>
          <a:p>
            <a:r>
              <a:rPr lang="en-US" altLang="en-US"/>
              <a:t>Enter withheld tax per W-2: </a:t>
            </a:r>
          </a:p>
          <a:p>
            <a:pPr lvl="1"/>
            <a:r>
              <a:rPr lang="en-US" altLang="en-US"/>
              <a:t>Go to Payments and Estimates &gt; Other Federal Withholding</a:t>
            </a:r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0103" y="836889"/>
            <a:ext cx="7313543" cy="857250"/>
          </a:xfrm>
        </p:spPr>
        <p:txBody>
          <a:bodyPr>
            <a:normAutofit/>
          </a:bodyPr>
          <a:lstStyle/>
          <a:p>
            <a:r>
              <a:rPr lang="en-US" dirty="0"/>
              <a:t>Entering Zero Wage W-2 – Special Situation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B41341-1975-4B34-8BDD-82D0D970552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8252318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27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All tip income is taxable</a:t>
            </a:r>
          </a:p>
          <a:p>
            <a:r>
              <a:rPr lang="en-US" dirty="0"/>
              <a:t>Employees report tips to employer</a:t>
            </a:r>
          </a:p>
          <a:p>
            <a:r>
              <a:rPr lang="en-US" dirty="0"/>
              <a:t>If reported tips are greater than $20 any month, they are included on W-2, boxes 1, 5, and 7</a:t>
            </a:r>
          </a:p>
          <a:p>
            <a:r>
              <a:rPr lang="en-US" dirty="0"/>
              <a:t>Some employers use IRS approved program to “allocate tips” for employees W-2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Tip Income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D9E3ADE8-BC78-4B68-8C8E-E2C8A8A14E4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22672200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28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>
          <a:xfrm>
            <a:off x="959125" y="2178325"/>
            <a:ext cx="7315200" cy="3136625"/>
          </a:xfrm>
        </p:spPr>
        <p:txBody>
          <a:bodyPr>
            <a:normAutofit/>
          </a:bodyPr>
          <a:lstStyle/>
          <a:p>
            <a:r>
              <a:rPr lang="en-US" dirty="0"/>
              <a:t>Employer elects allocated tips method (employer not relying on employee reporting of tips)</a:t>
            </a:r>
          </a:p>
          <a:p>
            <a:pPr lvl="1"/>
            <a:r>
              <a:rPr lang="en-US" dirty="0"/>
              <a:t>Not included in W-2, box 1 or 3</a:t>
            </a:r>
          </a:p>
          <a:p>
            <a:r>
              <a:rPr lang="en-US" dirty="0"/>
              <a:t>TaxSlayer adds allocated tip amount to Form 1040 wages and completes Form 4137</a:t>
            </a:r>
          </a:p>
          <a:p>
            <a:r>
              <a:rPr lang="en-US" dirty="0"/>
              <a:t>Taxpayer can use “employee’s reliable written record” if different than Allocated Tips in W-2, box 8</a:t>
            </a:r>
          </a:p>
          <a:p>
            <a:pPr lvl="1"/>
            <a:r>
              <a:rPr lang="en-US" dirty="0"/>
              <a:t>Can add incremental tips as “unreported” on W-2 screen</a:t>
            </a:r>
          </a:p>
          <a:p>
            <a:pPr lvl="1"/>
            <a:r>
              <a:rPr lang="en-US" dirty="0"/>
              <a:t>May need to change allocated tips in box 8 if less than allocated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Allocated Tips – W-2 box 8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9D1E827-CBB7-44E6-9CCE-CA666F80190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40199270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29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 not reported to employer</a:t>
            </a:r>
          </a:p>
          <a:p>
            <a:r>
              <a:rPr lang="en-US" dirty="0"/>
              <a:t>Ask taxpayer if they have tip income not reported to employer</a:t>
            </a:r>
          </a:p>
          <a:p>
            <a:pPr lvl="1"/>
            <a:r>
              <a:rPr lang="en-US" dirty="0"/>
              <a:t>Include noncash tips as taxable income at fair market value</a:t>
            </a:r>
          </a:p>
          <a:p>
            <a:pPr lvl="1"/>
            <a:r>
              <a:rPr lang="en-US" dirty="0"/>
              <a:t>If taxpayer is self-employed, include tips on Schedule C</a:t>
            </a:r>
          </a:p>
          <a:p>
            <a:r>
              <a:rPr lang="en-US" dirty="0"/>
              <a:t>Subject to federal income tax</a:t>
            </a:r>
          </a:p>
          <a:p>
            <a:pPr lvl="1"/>
            <a:r>
              <a:rPr lang="en-US" dirty="0"/>
              <a:t>TaxSlayer: find on Wages Input Sheet directly enter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Unreported Tips</a:t>
            </a:r>
          </a:p>
        </p:txBody>
      </p:sp>
      <p:sp>
        <p:nvSpPr>
          <p:cNvPr id="7" name="Rectangle 6"/>
          <p:cNvSpPr/>
          <p:nvPr/>
        </p:nvSpPr>
        <p:spPr>
          <a:xfrm>
            <a:off x="6800850" y="1736127"/>
            <a:ext cx="1600200" cy="378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/>
              <a:t>Pub 4012 Tab D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C104083-18A2-4B11-BA32-C9494319077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0064343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en-US"/>
              <a:t>Explore questions for taxpayers to understand W-2 elements and identify out of scope situations </a:t>
            </a:r>
          </a:p>
          <a:p>
            <a:pPr lvl="0"/>
            <a:r>
              <a:rPr lang="en-US"/>
              <a:t>Report income correctly on Form 1040</a:t>
            </a:r>
          </a:p>
          <a:p>
            <a:pPr lvl="0"/>
            <a:r>
              <a:rPr lang="en-US"/>
              <a:t>Discover Form W-2 references and learning tools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Learning Objectives – Wages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0B112DA4-1CDE-43A1-8383-99F5F341C6E4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4877608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30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dirty="0"/>
              <a:t>Tips less than $20 per month not reported to employer:</a:t>
            </a:r>
          </a:p>
          <a:p>
            <a:pPr lvl="1"/>
            <a:r>
              <a:rPr lang="en-US" dirty="0"/>
              <a:t>Subject to federal income tax</a:t>
            </a:r>
          </a:p>
          <a:p>
            <a:pPr lvl="1"/>
            <a:r>
              <a:rPr lang="en-US" b="1" dirty="0"/>
              <a:t>Not</a:t>
            </a:r>
            <a:r>
              <a:rPr lang="en-US" dirty="0"/>
              <a:t> subject to Social Security and Medicare taxes </a:t>
            </a:r>
          </a:p>
          <a:p>
            <a:pPr lvl="1"/>
            <a:r>
              <a:rPr lang="en-US" dirty="0"/>
              <a:t>TaxSlayer: enter on W-2 input screen and directly on Form 4137</a:t>
            </a:r>
          </a:p>
          <a:p>
            <a:pPr lvl="2"/>
            <a:r>
              <a:rPr lang="en-US" dirty="0"/>
              <a:t>Other Taxes &gt; Tax on Unreported Tip Income (Form 4137)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Unreported Tips</a:t>
            </a:r>
          </a:p>
        </p:txBody>
      </p:sp>
      <p:sp>
        <p:nvSpPr>
          <p:cNvPr id="6" name="Rectangle 5"/>
          <p:cNvSpPr/>
          <p:nvPr/>
        </p:nvSpPr>
        <p:spPr>
          <a:xfrm>
            <a:off x="6800850" y="1736127"/>
            <a:ext cx="1600200" cy="378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/>
              <a:t>Pub 4012 Tab D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67161F1-1A3D-451B-B898-92375E28B70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12565005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>
          <a:xfrm>
            <a:off x="2400300" y="5556648"/>
            <a:ext cx="2895600" cy="273844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0" y="5556648"/>
            <a:ext cx="702469" cy="273844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31</a:t>
            </a:fld>
            <a:endParaRPr lang="en-US" alt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5"/>
          </p:nvPr>
        </p:nvSpPr>
        <p:spPr>
          <a:xfrm>
            <a:off x="962025" y="2172891"/>
            <a:ext cx="3667125" cy="3017044"/>
          </a:xfrm>
        </p:spPr>
        <p:txBody>
          <a:bodyPr>
            <a:normAutofit/>
          </a:bodyPr>
          <a:lstStyle/>
          <a:p>
            <a:r>
              <a:rPr lang="en-US" b="1"/>
              <a:t>Tip Income in wages line:</a:t>
            </a:r>
          </a:p>
          <a:p>
            <a:pPr marL="432197" lvl="1" indent="0">
              <a:buNone/>
            </a:pPr>
            <a:r>
              <a:rPr lang="en-US"/>
              <a:t>+ W-2, Box 1, Wages &amp; tips</a:t>
            </a:r>
          </a:p>
          <a:p>
            <a:pPr marL="432197" lvl="1" indent="0">
              <a:buNone/>
            </a:pPr>
            <a:r>
              <a:rPr lang="en-US"/>
              <a:t>+ W-2, Box 8, Allocated tips</a:t>
            </a:r>
          </a:p>
          <a:p>
            <a:pPr marL="432197" lvl="1" indent="0">
              <a:buNone/>
            </a:pPr>
            <a:r>
              <a:rPr lang="en-US"/>
              <a:t>+ Unreported tips from</a:t>
            </a:r>
          </a:p>
          <a:p>
            <a:pPr marL="432197" lvl="1" indent="0">
              <a:buNone/>
            </a:pPr>
            <a:r>
              <a:rPr lang="en-US" u="sng"/>
              <a:t>          TaxSlayer W-2 Input     </a:t>
            </a:r>
          </a:p>
          <a:p>
            <a:pPr marL="432197" lvl="1" indent="0">
              <a:buNone/>
            </a:pPr>
            <a:r>
              <a:rPr lang="en-US"/>
              <a:t>= Taxable Income for Tips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6"/>
          </p:nvPr>
        </p:nvSpPr>
        <p:spPr>
          <a:xfrm>
            <a:off x="4800600" y="2172892"/>
            <a:ext cx="4057650" cy="3383756"/>
          </a:xfrm>
        </p:spPr>
        <p:txBody>
          <a:bodyPr>
            <a:normAutofit/>
          </a:bodyPr>
          <a:lstStyle/>
          <a:p>
            <a:r>
              <a:rPr lang="en-US" b="1"/>
              <a:t>Form 4137:</a:t>
            </a:r>
          </a:p>
          <a:p>
            <a:pPr marL="432197" lvl="1" indent="0">
              <a:buNone/>
            </a:pPr>
            <a:r>
              <a:rPr lang="en-US"/>
              <a:t>+ W-2, Box 8, Allocated tips</a:t>
            </a:r>
          </a:p>
          <a:p>
            <a:pPr marL="432197" lvl="1" indent="0">
              <a:buNone/>
            </a:pPr>
            <a:r>
              <a:rPr lang="en-US"/>
              <a:t>+ Unreported tips from</a:t>
            </a:r>
            <a:br>
              <a:rPr lang="en-US"/>
            </a:br>
            <a:r>
              <a:rPr lang="en-US"/>
              <a:t>                   TaxSlayer W-2 Input</a:t>
            </a:r>
          </a:p>
          <a:p>
            <a:pPr marL="432197" lvl="1" indent="0">
              <a:buNone/>
            </a:pPr>
            <a:r>
              <a:rPr lang="en-US" u="sng"/>
              <a:t>-  Unreported tips &lt; $20/month</a:t>
            </a:r>
          </a:p>
          <a:p>
            <a:pPr marL="432197" lvl="1" indent="0">
              <a:buNone/>
            </a:pPr>
            <a:r>
              <a:rPr lang="en-US"/>
              <a:t>= Unreported Income for Social Security Tax</a:t>
            </a:r>
          </a:p>
          <a:p>
            <a:pPr marL="432197" lvl="1" indent="0">
              <a:buNone/>
            </a:pPr>
            <a:r>
              <a:rPr lang="en-US"/>
              <a:t>       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Summary – Allocated and Unreported Tips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93A7BB-4976-4424-8864-9B59BF683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21049797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32</a:t>
            </a:fld>
            <a:endParaRPr lang="en-US" altLang="en-US" dirty="0"/>
          </a:p>
        </p:txBody>
      </p:sp>
      <p:sp>
        <p:nvSpPr>
          <p:cNvPr id="47107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 dirty="0"/>
              <a:t>Scholarships and Grants</a:t>
            </a:r>
          </a:p>
          <a:p>
            <a:pPr lvl="1"/>
            <a:r>
              <a:rPr lang="en-US" altLang="en-US" dirty="0"/>
              <a:t>TaxSlayer: Income &gt; Other Compensation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altLang="en-US" b="1" dirty="0">
                <a:cs typeface="Calibri" panose="020F0502020204030204" pitchFamily="34" charset="0"/>
              </a:rPr>
              <a:t>Income always goes on student’s return</a:t>
            </a:r>
            <a:r>
              <a:rPr lang="en-US" altLang="en-US" dirty="0">
                <a:cs typeface="Calibri" panose="020F0502020204030204" pitchFamily="34" charset="0"/>
              </a:rPr>
              <a:t>, not the taxpayer claiming the student as a dependent</a:t>
            </a:r>
            <a:endParaRPr lang="en-US" altLang="en-US" b="1" dirty="0">
              <a:cs typeface="Calibri" panose="020F0502020204030204" pitchFamily="34" charset="0"/>
            </a:endParaRPr>
          </a:p>
          <a:p>
            <a:endParaRPr lang="en-US" alt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Taxable Scholarships or Grants – Not on W-2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A11A8C6-FA33-49F2-9593-DEEAF4F91381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3814219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33</a:t>
            </a:fld>
            <a:endParaRPr lang="en-US" alt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Earned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income for</a:t>
            </a:r>
          </a:p>
          <a:p>
            <a:pPr lvl="1"/>
            <a:r>
              <a:rPr lang="en-US" dirty="0"/>
              <a:t>Filing requirement</a:t>
            </a:r>
          </a:p>
          <a:p>
            <a:pPr lvl="1"/>
            <a:r>
              <a:rPr lang="en-US" dirty="0"/>
              <a:t>Standard deduction calculation</a:t>
            </a:r>
          </a:p>
          <a:p>
            <a:r>
              <a:rPr lang="en-US" b="1" dirty="0">
                <a:solidFill>
                  <a:srgbClr val="000000"/>
                </a:solidFill>
              </a:rPr>
              <a:t>Unearned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/>
              <a:t>income for all other purposes </a:t>
            </a:r>
          </a:p>
          <a:p>
            <a:pPr lvl="1"/>
            <a:r>
              <a:rPr lang="en-US" dirty="0"/>
              <a:t>Kiddie tax, EIC, child tax credit, dependent care credit, etc.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Taxable Scholarship or Grants – Not on W-2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61111C2-3DFC-4F7D-A521-71356A2BD56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7892907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C286C547-BFDC-4179-BC90-303A369E8C0B}" type="slidenum">
              <a:rPr lang="en-US" altLang="en-US" smtClean="0"/>
              <a:pPr/>
              <a:t>34</a:t>
            </a:fld>
            <a:endParaRPr lang="en-US" altLang="en-US" dirty="0"/>
          </a:p>
        </p:txBody>
      </p:sp>
      <p:sp>
        <p:nvSpPr>
          <p:cNvPr id="16" name="Content Placeholder 15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Amount less than $2,100 per employer for 2019</a:t>
            </a:r>
          </a:p>
          <a:p>
            <a:r>
              <a:rPr lang="en-US" altLang="en-US" dirty="0"/>
              <a:t>No withholding or FICA taxes apply</a:t>
            </a:r>
          </a:p>
          <a:p>
            <a:r>
              <a:rPr lang="en-US" altLang="en-US" dirty="0"/>
              <a:t>Can have multiple employers so long as each less than $2,100 (enter total amount)</a:t>
            </a:r>
          </a:p>
          <a:p>
            <a:r>
              <a:rPr lang="en-US" altLang="en-US" dirty="0"/>
              <a:t>If household employee income not on W-2 is more than $2,100 per employer, TP may show as a business</a:t>
            </a:r>
          </a:p>
          <a:p>
            <a:pPr lvl="1"/>
            <a:r>
              <a:rPr lang="en-US" altLang="en-US" dirty="0"/>
              <a:t>See business income lesson</a:t>
            </a:r>
          </a:p>
          <a:p>
            <a:endParaRPr 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Household Employee – Income Not on W-2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FE44A98-DC27-4D26-B892-BAE1658BC71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6670851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35</a:t>
            </a:fld>
            <a:endParaRPr lang="en-US" alt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altLang="en-US"/>
              <a:t>Household workers can include</a:t>
            </a:r>
          </a:p>
          <a:p>
            <a:pPr lvl="1"/>
            <a:r>
              <a:rPr lang="en-US" altLang="en-US"/>
              <a:t>Housekeepers</a:t>
            </a:r>
          </a:p>
          <a:p>
            <a:pPr lvl="1"/>
            <a:r>
              <a:rPr lang="en-US" altLang="en-US"/>
              <a:t>Nannies</a:t>
            </a:r>
          </a:p>
          <a:p>
            <a:pPr lvl="1"/>
            <a:r>
              <a:rPr lang="en-US" altLang="en-US"/>
              <a:t>Babysitters</a:t>
            </a:r>
          </a:p>
          <a:p>
            <a:pPr lvl="1"/>
            <a:r>
              <a:rPr lang="en-US" altLang="en-US"/>
              <a:t>Caregivers</a:t>
            </a:r>
          </a:p>
          <a:p>
            <a:pPr lvl="1"/>
            <a:r>
              <a:rPr lang="en-US" altLang="en-US"/>
              <a:t>Among others</a:t>
            </a:r>
          </a:p>
          <a:p>
            <a:endParaRPr lang="en-US" altLang="en-US" dirty="0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Household Employee – Income Not on W-2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F710EE4-19B3-410B-9EE2-7B58AA36C99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3666449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36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Income earned while </a:t>
            </a:r>
          </a:p>
          <a:p>
            <a:pPr lvl="1"/>
            <a:r>
              <a:rPr lang="en-US" dirty="0"/>
              <a:t>An inmate in a penal institution</a:t>
            </a:r>
          </a:p>
          <a:p>
            <a:pPr lvl="1"/>
            <a:r>
              <a:rPr lang="en-US" dirty="0"/>
              <a:t>In a work release program</a:t>
            </a:r>
          </a:p>
          <a:p>
            <a:pPr lvl="1"/>
            <a:r>
              <a:rPr lang="en-US" dirty="0"/>
              <a:t>While in a halfway house</a:t>
            </a:r>
          </a:p>
          <a:p>
            <a:r>
              <a:rPr lang="en-US" dirty="0"/>
              <a:t>Not treated as earned income for child and dependent care, earned income credit, or additional child tax credits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Prisoner Earned Income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D8B3AF-40E8-4659-9203-091E0765B2F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43839683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oter Placeholder 12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37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971550" y="2228850"/>
            <a:ext cx="7315200" cy="3017520"/>
          </a:xfrm>
        </p:spPr>
        <p:txBody>
          <a:bodyPr>
            <a:normAutofit/>
          </a:bodyPr>
          <a:lstStyle/>
          <a:p>
            <a:r>
              <a:rPr lang="en-US" dirty="0"/>
              <a:t>After inputting W-2, go to TaxSlayer &gt; Income &gt; Other Compensation &gt; Prisoner Earned Income</a:t>
            </a:r>
          </a:p>
          <a:p>
            <a:pPr lvl="1"/>
            <a:r>
              <a:rPr lang="en-US" dirty="0"/>
              <a:t>Input total prisoner earned income as a positive amount</a:t>
            </a:r>
          </a:p>
          <a:p>
            <a:r>
              <a:rPr lang="en-US" dirty="0"/>
              <a:t>TaxSlayer reduces the earned income applicable for:</a:t>
            </a:r>
          </a:p>
          <a:p>
            <a:pPr lvl="1"/>
            <a:r>
              <a:rPr lang="en-US" dirty="0"/>
              <a:t>Child and dependent care credit</a:t>
            </a:r>
          </a:p>
          <a:p>
            <a:pPr lvl="1"/>
            <a:r>
              <a:rPr lang="en-US" dirty="0"/>
              <a:t>Earned income credit</a:t>
            </a:r>
          </a:p>
          <a:p>
            <a:pPr lvl="1"/>
            <a:r>
              <a:rPr lang="en-US" dirty="0"/>
              <a:t>Additional child tax credit</a:t>
            </a:r>
          </a:p>
          <a:p>
            <a:r>
              <a:rPr lang="en-US" b="1" dirty="0"/>
              <a:t>Does not reduce taxable income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Prisoner Earned Income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800850" y="1736127"/>
            <a:ext cx="1600200" cy="37842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50" b="1" dirty="0"/>
              <a:t>Pub 4012 Tab D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759EAC-E723-4D3A-84A7-A98E5B43A3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180960640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ooter Placeholder 10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38</a:t>
            </a:fld>
            <a:endParaRPr lang="en-US" alt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/>
              <a:t>Joe has W-2 income of $10,000, of which $9,000 was during work release</a:t>
            </a:r>
          </a:p>
          <a:p>
            <a:pPr lvl="1"/>
            <a:r>
              <a:rPr lang="en-US" dirty="0"/>
              <a:t>Enter W-2 as normal</a:t>
            </a:r>
          </a:p>
          <a:p>
            <a:pPr lvl="1"/>
            <a:r>
              <a:rPr lang="en-US" dirty="0"/>
              <a:t>Enter $9,000 as prisoner earned income</a:t>
            </a:r>
          </a:p>
          <a:p>
            <a:pPr lvl="1"/>
            <a:r>
              <a:rPr lang="en-US" dirty="0"/>
              <a:t>Earned income is reduced to $1,000 for the credits</a:t>
            </a:r>
          </a:p>
          <a:p>
            <a:pPr lvl="1"/>
            <a:r>
              <a:rPr lang="en-US" dirty="0"/>
              <a:t>Taxable wages remain $10,000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Prisoner Earned Income Example</a:t>
            </a:r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B98120-2319-43F8-B98A-92751FBF44E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22041616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39</a:t>
            </a:fld>
            <a:endParaRPr lang="en-US" alt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dirty="0"/>
              <a:t>See separate Other Income – Medicaid Waiver lesson</a:t>
            </a:r>
          </a:p>
          <a:p>
            <a:pPr>
              <a:lnSpc>
                <a:spcPct val="110000"/>
              </a:lnSpc>
            </a:pPr>
            <a:r>
              <a:rPr lang="en-US" dirty="0"/>
              <a:t>Payments described in Notice 2014-7 are 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Excludible from gross income as difficulty of care payments</a:t>
            </a:r>
          </a:p>
          <a:p>
            <a:pPr lvl="1">
              <a:lnSpc>
                <a:spcPct val="110000"/>
              </a:lnSpc>
            </a:pPr>
            <a:r>
              <a:rPr lang="en-US" dirty="0"/>
              <a:t>Not earned income for earned income credit, dependent care credit, or additional child tax credit </a:t>
            </a:r>
          </a:p>
          <a:p>
            <a:pPr>
              <a:lnSpc>
                <a:spcPct val="110000"/>
              </a:lnSpc>
              <a:buFont typeface="Wingdings" panose="05000000000000000000" pitchFamily="2" charset="2"/>
              <a:buChar char="Ø"/>
            </a:pPr>
            <a:r>
              <a:rPr lang="en-US" dirty="0"/>
              <a:t>June 2019 Tax Court decision allowed taxpayer to include MWP as earned income for EIC – IRS has not revised Notice 2014-7 – awaiting IRS guidance on how to proceed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Medicaid Waiver Payments Reported on W-2</a:t>
            </a:r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5E7EF702-B4FC-4065-996F-757EF184130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666189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4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Wages – The Interview </a:t>
            </a:r>
          </a:p>
        </p:txBody>
      </p:sp>
      <p:pic>
        <p:nvPicPr>
          <p:cNvPr id="11270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385" y="3230926"/>
            <a:ext cx="7905532" cy="117990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5815" y="2442939"/>
            <a:ext cx="78941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Page 2 of Intake/Interview &amp; Quality Review – Form 13614-C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87BE75-CDCA-4A27-BDD2-E2CF6BB8A45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422585597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6ip5jGL4T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1885950"/>
            <a:ext cx="3714750" cy="371475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>
          <a:xfrm>
            <a:off x="4686301" y="2857500"/>
            <a:ext cx="2220029" cy="685800"/>
          </a:xfrm>
          <a:effectLst>
            <a:outerShdw blurRad="152400" dist="317500" dir="5400000" sx="90000" sy="-19000" rotWithShape="0">
              <a:schemeClr val="accent2">
                <a:lumMod val="75000"/>
                <a:alpha val="15000"/>
              </a:schemeClr>
            </a:outerShdw>
          </a:effectLst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rgbClr val="000000"/>
                </a:solidFill>
              </a:rPr>
              <a:t>Comments?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>
          <a:xfrm>
            <a:off x="1085850" y="2457450"/>
            <a:ext cx="2271713" cy="685800"/>
          </a:xfrm>
        </p:spPr>
        <p:txBody>
          <a:bodyPr/>
          <a:lstStyle/>
          <a:p>
            <a:pPr algn="ctr">
              <a:buNone/>
            </a:pPr>
            <a:r>
              <a:rPr lang="en-US" b="1" dirty="0">
                <a:solidFill>
                  <a:srgbClr val="000000"/>
                </a:solidFill>
              </a:rPr>
              <a:t>Questions?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Income – Wages</a:t>
            </a:r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0C9A66D-0740-46AE-AF28-7DC40DFC1B92}" type="slidenum">
              <a:rPr lang="en-US" altLang="en-US" smtClean="0"/>
              <a:pPr/>
              <a:t>40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460025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5</a:t>
            </a:fld>
            <a:endParaRPr lang="en-US" alt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Intake form and Forms W-2 or other records</a:t>
            </a:r>
          </a:p>
          <a:p>
            <a:pPr lvl="1"/>
            <a:r>
              <a:rPr lang="en-US" altLang="en-US" dirty="0"/>
              <a:t>Household employee (no W-2)</a:t>
            </a:r>
          </a:p>
          <a:p>
            <a:r>
              <a:rPr lang="en-US" altLang="en-US" dirty="0"/>
              <a:t>Prior year’s return helpful</a:t>
            </a:r>
          </a:p>
          <a:p>
            <a:r>
              <a:rPr lang="en-US" altLang="en-US" dirty="0"/>
              <a:t>Forms 1098-T (scholarship exceeds expenses)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dirty="0"/>
              <a:t>At interview, identify possible scholarship income; finalize later when you enter education benefits</a:t>
            </a:r>
          </a:p>
          <a:p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Interview – A Conversation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8E39A1-105E-476D-9B07-68B357D34355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915033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1600" y="1028700"/>
            <a:ext cx="6915150" cy="44169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D9BF9-153A-43B9-A948-651204329A1B}" type="slidenum">
              <a:rPr lang="en-US" altLang="en-US" smtClean="0"/>
              <a:pPr/>
              <a:t>6</a:t>
            </a:fld>
            <a:endParaRPr lang="en-US" alt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Entering W-2</a:t>
            </a:r>
            <a:endParaRPr lang="en-US" dirty="0"/>
          </a:p>
        </p:txBody>
      </p:sp>
      <p:grpSp>
        <p:nvGrpSpPr>
          <p:cNvPr id="6" name="Group 5"/>
          <p:cNvGrpSpPr>
            <a:grpSpLocks/>
          </p:cNvGrpSpPr>
          <p:nvPr/>
        </p:nvGrpSpPr>
        <p:grpSpPr bwMode="auto">
          <a:xfrm>
            <a:off x="4319101" y="4629148"/>
            <a:ext cx="3453299" cy="784830"/>
            <a:chOff x="3729775" y="4608215"/>
            <a:chExt cx="4603795" cy="1046459"/>
          </a:xfrm>
        </p:grpSpPr>
        <p:sp>
          <p:nvSpPr>
            <p:cNvPr id="7" name="Rounded Rectangle 6"/>
            <p:cNvSpPr/>
            <p:nvPr/>
          </p:nvSpPr>
          <p:spPr>
            <a:xfrm>
              <a:off x="3729775" y="4922310"/>
              <a:ext cx="1219040" cy="457209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spcBef>
                  <a:spcPts val="1800"/>
                </a:spcBef>
                <a:buClr>
                  <a:srgbClr val="B54A10"/>
                </a:buClr>
                <a:buSzPct val="94000"/>
                <a:buFont typeface="Calibri" pitchFamily="34" charset="0"/>
                <a:buChar char="●"/>
                <a:defRPr sz="3200" b="1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105766"/>
                </a:buClr>
                <a:buSzPct val="63000"/>
                <a:buFont typeface="Wingdings" pitchFamily="2" charset="2"/>
                <a:buChar char=""/>
                <a:defRPr sz="3000" b="1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F1E25"/>
                </a:buClr>
                <a:buSzPct val="70000"/>
                <a:buFont typeface="Wingdings" pitchFamily="2" charset="2"/>
                <a:buChar char=""/>
                <a:defRPr sz="2800" b="1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9639D"/>
                </a:buClr>
                <a:buSzPct val="90000"/>
                <a:buFont typeface="Calibri" pitchFamily="34" charset="0"/>
                <a:buChar char="●"/>
                <a:defRPr sz="2400" b="1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74B78"/>
                </a:buClr>
                <a:buFont typeface="Arial" charset="0"/>
                <a:buChar char="•"/>
                <a:defRPr sz="2200" b="1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charset="0"/>
                <a:buChar char="•"/>
                <a:defRPr sz="2200" b="1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charset="0"/>
                <a:buChar char="•"/>
                <a:defRPr sz="2200" b="1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charset="0"/>
                <a:buChar char="•"/>
                <a:defRPr sz="2200" b="1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charset="0"/>
                <a:buChar char="•"/>
                <a:defRPr sz="2200" b="1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  <a:defRPr/>
              </a:pPr>
              <a:endParaRPr lang="en-US" altLang="en-US" sz="1350" b="0" dirty="0">
                <a:solidFill>
                  <a:srgbClr val="FFFFFF"/>
                </a:solidFill>
                <a:cs typeface="Calibri" panose="020F0502020204030204" pitchFamily="34" charset="0"/>
              </a:endParaRPr>
            </a:p>
          </p:txBody>
        </p:sp>
        <p:sp>
          <p:nvSpPr>
            <p:cNvPr id="20492" name="TextBox 3"/>
            <p:cNvSpPr txBox="1">
              <a:spLocks noChangeArrowheads="1"/>
            </p:cNvSpPr>
            <p:nvPr/>
          </p:nvSpPr>
          <p:spPr bwMode="auto">
            <a:xfrm>
              <a:off x="5788160" y="4608215"/>
              <a:ext cx="2545410" cy="1046459"/>
            </a:xfrm>
            <a:prstGeom prst="rect">
              <a:avLst/>
            </a:prstGeom>
            <a:solidFill>
              <a:srgbClr val="FFFFFF"/>
            </a:solidFill>
            <a:ln w="38100" cap="flat" cmpd="sng" algn="ctr">
              <a:solidFill>
                <a:srgbClr val="FF0000"/>
              </a:solidFill>
              <a:prstDash val="solid"/>
              <a:miter lim="800000"/>
              <a:headEnd type="none" w="med" len="med"/>
              <a:tailEnd type="none" w="med" len="med"/>
            </a:ln>
          </p:spPr>
          <p:txBody>
            <a:bodyPr wrap="square">
              <a:spAutoFit/>
            </a:bodyPr>
            <a:lstStyle>
              <a:lvl1pPr>
                <a:spcBef>
                  <a:spcPts val="1800"/>
                </a:spcBef>
                <a:buClr>
                  <a:srgbClr val="B54A10"/>
                </a:buClr>
                <a:buSzPct val="94000"/>
                <a:buFont typeface="Calibri" panose="020F0502020204030204" pitchFamily="34" charset="0"/>
                <a:buChar char="●"/>
                <a:defRPr sz="3200" b="1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ts val="1200"/>
                </a:spcBef>
                <a:buClr>
                  <a:srgbClr val="105766"/>
                </a:buClr>
                <a:buSzPct val="63000"/>
                <a:buFont typeface="Wingdings" panose="05000000000000000000" pitchFamily="2" charset="2"/>
                <a:buChar char=""/>
                <a:defRPr sz="3000" b="1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rgbClr val="3F1E25"/>
                </a:buClr>
                <a:buSzPct val="70000"/>
                <a:buFont typeface="Wingdings" panose="05000000000000000000" pitchFamily="2" charset="2"/>
                <a:buChar char=""/>
                <a:defRPr sz="2800" b="1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rgbClr val="39639D"/>
                </a:buClr>
                <a:buSzPct val="90000"/>
                <a:buFont typeface="Calibri" panose="020F0502020204030204" pitchFamily="34" charset="0"/>
                <a:buChar char="●"/>
                <a:defRPr sz="2400" b="1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474B78"/>
                </a:buClr>
                <a:buFont typeface="Arial" panose="020B0604020202020204" pitchFamily="34" charset="0"/>
                <a:buChar char="•"/>
                <a:defRPr sz="2200" b="1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 eaLnBrk="1" hangingPunct="1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n-US" sz="2250" dirty="0">
                  <a:solidFill>
                    <a:srgbClr val="000000"/>
                  </a:solidFill>
                  <a:cs typeface="Calibri" panose="020F0502020204030204" pitchFamily="34" charset="0"/>
                </a:rPr>
                <a:t>Verify current tax year</a:t>
              </a:r>
            </a:p>
          </p:txBody>
        </p:sp>
        <p:cxnSp>
          <p:nvCxnSpPr>
            <p:cNvPr id="8" name="Straight Arrow Connector 7"/>
            <p:cNvCxnSpPr>
              <a:cxnSpLocks/>
            </p:cNvCxnSpPr>
            <p:nvPr/>
          </p:nvCxnSpPr>
          <p:spPr>
            <a:xfrm flipH="1">
              <a:off x="4948815" y="5150914"/>
              <a:ext cx="839345" cy="11726"/>
            </a:xfrm>
            <a:prstGeom prst="straightConnector1">
              <a:avLst/>
            </a:prstGeom>
            <a:ln w="5715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925A909-EA89-4CD8-B4B6-73F9F3B2B9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0640568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7</a:t>
            </a:fld>
            <a:endParaRPr lang="en-US" altLang="en-US" dirty="0"/>
          </a:p>
        </p:txBody>
      </p:sp>
      <p:sp>
        <p:nvSpPr>
          <p:cNvPr id="13315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Taxpayer “should” receive W-2 by early February but may be later</a:t>
            </a:r>
          </a:p>
          <a:p>
            <a:r>
              <a:rPr lang="en-US" altLang="en-US" dirty="0"/>
              <a:t>Taxpayer should contact employer first if W-2 not received by 02/15/2020</a:t>
            </a:r>
          </a:p>
          <a:p>
            <a:r>
              <a:rPr lang="en-US" altLang="en-US" dirty="0"/>
              <a:t>Use substitute W-2 to complete return if employer contact unsuccessful</a:t>
            </a:r>
          </a:p>
          <a:p>
            <a:pPr lvl="1"/>
            <a:r>
              <a:rPr lang="en-US" altLang="en-US" dirty="0"/>
              <a:t>Must have pay stub with full-year cumulative information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Interview: Missing W-2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0F9B16-6D30-4096-A167-294EBE3BD6A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29398321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8</a:t>
            </a:fld>
            <a:endParaRPr lang="en-US" altLang="en-US" dirty="0"/>
          </a:p>
        </p:txBody>
      </p:sp>
      <p:sp>
        <p:nvSpPr>
          <p:cNvPr id="41987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Completely enter information on each W-2 before going to next one</a:t>
            </a:r>
          </a:p>
          <a:p>
            <a:r>
              <a:rPr lang="en-US" altLang="en-US" dirty="0"/>
              <a:t>Double check employer ID numbers, names and addresses</a:t>
            </a:r>
          </a:p>
          <a:p>
            <a:pPr lvl="1"/>
            <a:r>
              <a:rPr lang="en-US" altLang="en-US" dirty="0"/>
              <a:t>Correct any auto-populated information</a:t>
            </a:r>
          </a:p>
          <a:p>
            <a:r>
              <a:rPr lang="en-US" altLang="en-US" dirty="0"/>
              <a:t>Social Security and Medicare wages (and taxes) may differ from taxable wages</a:t>
            </a:r>
          </a:p>
          <a:p>
            <a:r>
              <a:rPr lang="en-US" altLang="en-US" dirty="0"/>
              <a:t>Same for state information</a:t>
            </a:r>
          </a:p>
          <a:p>
            <a:pPr lvl="1"/>
            <a:r>
              <a:rPr lang="en-US" altLang="en-US" dirty="0"/>
              <a:t>May need manual adjustment if state wages differ</a:t>
            </a:r>
          </a:p>
          <a:p>
            <a:pPr lvl="1"/>
            <a:r>
              <a:rPr lang="en-US" altLang="en-US" dirty="0"/>
              <a:t>Changing here may not change the state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W-2 into TaxSlayer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8EE85A9-740D-4966-A5C9-B660DC4BA1FB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3447201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>
          <a:xfrm>
            <a:off x="2607366" y="6265308"/>
            <a:ext cx="2895600" cy="365125"/>
          </a:xfrm>
        </p:spPr>
        <p:txBody>
          <a:bodyPr/>
          <a:lstStyle/>
          <a:p>
            <a:r>
              <a:rPr lang="en-US"/>
              <a:t>NTTC Training ala NJ – TY2019</a:t>
            </a:r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457204" y="6265308"/>
            <a:ext cx="702365" cy="365125"/>
          </a:xfrm>
        </p:spPr>
        <p:txBody>
          <a:bodyPr/>
          <a:lstStyle/>
          <a:p>
            <a:fld id="{E38B2903-D4CF-4108-A634-ACC0F9889435}" type="slidenum">
              <a:rPr lang="en-US" altLang="en-US" smtClean="0"/>
              <a:pPr/>
              <a:t>9</a:t>
            </a:fld>
            <a:endParaRPr lang="en-US" altLang="en-US" dirty="0"/>
          </a:p>
        </p:txBody>
      </p:sp>
      <p:sp>
        <p:nvSpPr>
          <p:cNvPr id="21507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r>
              <a:rPr lang="en-US" altLang="en-US" dirty="0"/>
              <a:t>Control number not needed</a:t>
            </a:r>
          </a:p>
          <a:p>
            <a:r>
              <a:rPr lang="en-US" altLang="en-US" dirty="0"/>
              <a:t>Standard W-2 is default</a:t>
            </a:r>
          </a:p>
          <a:p>
            <a:r>
              <a:rPr lang="en-US" altLang="en-US" dirty="0"/>
              <a:t>If corrected W-2, click the box</a:t>
            </a:r>
          </a:p>
          <a:p>
            <a:r>
              <a:rPr lang="en-US" altLang="en-US" dirty="0"/>
              <a:t>Substitute generates Form 4852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Entering W-2 into TaxSlayer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EB9EF04-76E4-44CC-83F5-8D16A17D730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r>
              <a:rPr lang="en-US"/>
              <a:t>11-27-2019 v1a</a:t>
            </a:r>
          </a:p>
        </p:txBody>
      </p:sp>
    </p:spTree>
    <p:extLst>
      <p:ext uri="{BB962C8B-B14F-4D97-AF65-F5344CB8AC3E}">
        <p14:creationId xmlns:p14="http://schemas.microsoft.com/office/powerpoint/2010/main" val="1769203889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est0.pptx" id="{CC562863-BD57-406F-98B2-9724686E7091}" vid="{C13A453C-3A0E-4BA4-B766-C0BD3EBB303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NTTC</Template>
  <TotalTime>11</TotalTime>
  <Words>2976</Words>
  <Application>Microsoft Office PowerPoint</Application>
  <PresentationFormat>On-screen Show (4:3)</PresentationFormat>
  <Paragraphs>455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Arial</vt:lpstr>
      <vt:lpstr>Calibri</vt:lpstr>
      <vt:lpstr>Wingdings</vt:lpstr>
      <vt:lpstr>Default Theme</vt:lpstr>
      <vt:lpstr>Wages</vt:lpstr>
      <vt:lpstr>Lesson Topics</vt:lpstr>
      <vt:lpstr>Learning Objectives – Wages</vt:lpstr>
      <vt:lpstr>Wages – The Interview </vt:lpstr>
      <vt:lpstr>The Interview – A Conversation</vt:lpstr>
      <vt:lpstr>Entering W-2</vt:lpstr>
      <vt:lpstr>Interview: Missing W-2</vt:lpstr>
      <vt:lpstr>Entering W-2 into TaxSlayer</vt:lpstr>
      <vt:lpstr>Entering W-2 into TaxSlayer</vt:lpstr>
      <vt:lpstr>W-2 Box 12 codes</vt:lpstr>
      <vt:lpstr>W-2 Box 14</vt:lpstr>
      <vt:lpstr>W-2 – Box 13</vt:lpstr>
      <vt:lpstr>Other Wages Income – Disability Pension</vt:lpstr>
      <vt:lpstr>W-2 Scope Limitation</vt:lpstr>
      <vt:lpstr>W-2 Scope Limitation (cont.)</vt:lpstr>
      <vt:lpstr>Quality Review – Wages </vt:lpstr>
      <vt:lpstr>Quality Review – Wages</vt:lpstr>
      <vt:lpstr>Quality Review – Wages</vt:lpstr>
      <vt:lpstr>Quality Review – Wages</vt:lpstr>
      <vt:lpstr>Taxpayer Summary – Wages</vt:lpstr>
      <vt:lpstr>Wages</vt:lpstr>
      <vt:lpstr>Comprehensive Topics</vt:lpstr>
      <vt:lpstr>ITIN* Returns</vt:lpstr>
      <vt:lpstr>Substitute W-2</vt:lpstr>
      <vt:lpstr>Substitute W-2 (cont.)</vt:lpstr>
      <vt:lpstr>Entering Zero Wage W-2 – Special Situation</vt:lpstr>
      <vt:lpstr>Tip Income</vt:lpstr>
      <vt:lpstr>Allocated Tips – W-2 box 8</vt:lpstr>
      <vt:lpstr>Unreported Tips</vt:lpstr>
      <vt:lpstr>Unreported Tips</vt:lpstr>
      <vt:lpstr>Summary – Allocated and Unreported Tips</vt:lpstr>
      <vt:lpstr>Taxable Scholarships or Grants – Not on W-2</vt:lpstr>
      <vt:lpstr>Taxable Scholarship or Grants – Not on W-2</vt:lpstr>
      <vt:lpstr>Household Employee – Income Not on W-2</vt:lpstr>
      <vt:lpstr>Household Employee – Income Not on W-2</vt:lpstr>
      <vt:lpstr>Prisoner Earned Income</vt:lpstr>
      <vt:lpstr>Prisoner Earned Income</vt:lpstr>
      <vt:lpstr>Prisoner Earned Income Example</vt:lpstr>
      <vt:lpstr>Medicaid Waiver Payments Reported on W-2</vt:lpstr>
      <vt:lpstr>Income – Wages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01</dc:title>
  <dc:creator>Al TP4F</dc:creator>
  <cp:lastModifiedBy>Al TP4F</cp:lastModifiedBy>
  <cp:revision>4</cp:revision>
  <dcterms:created xsi:type="dcterms:W3CDTF">2019-11-27T20:06:40Z</dcterms:created>
  <dcterms:modified xsi:type="dcterms:W3CDTF">2019-11-27T21:25:00Z</dcterms:modified>
</cp:coreProperties>
</file>